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32"/>
  </p:handoutMasterIdLst>
  <p:sldIdLst>
    <p:sldId id="256" r:id="rId2"/>
    <p:sldId id="258" r:id="rId3"/>
    <p:sldId id="260" r:id="rId4"/>
    <p:sldId id="262" r:id="rId5"/>
    <p:sldId id="281" r:id="rId6"/>
    <p:sldId id="280" r:id="rId7"/>
    <p:sldId id="264" r:id="rId8"/>
    <p:sldId id="265" r:id="rId9"/>
    <p:sldId id="266" r:id="rId10"/>
    <p:sldId id="267" r:id="rId11"/>
    <p:sldId id="268" r:id="rId12"/>
    <p:sldId id="284" r:id="rId13"/>
    <p:sldId id="295" r:id="rId14"/>
    <p:sldId id="272" r:id="rId15"/>
    <p:sldId id="271" r:id="rId16"/>
    <p:sldId id="273" r:id="rId17"/>
    <p:sldId id="274" r:id="rId18"/>
    <p:sldId id="276" r:id="rId19"/>
    <p:sldId id="285" r:id="rId20"/>
    <p:sldId id="297" r:id="rId21"/>
    <p:sldId id="282" r:id="rId22"/>
    <p:sldId id="277" r:id="rId23"/>
    <p:sldId id="278" r:id="rId24"/>
    <p:sldId id="286" r:id="rId25"/>
    <p:sldId id="287" r:id="rId26"/>
    <p:sldId id="289" r:id="rId27"/>
    <p:sldId id="291" r:id="rId28"/>
    <p:sldId id="292" r:id="rId29"/>
    <p:sldId id="298" r:id="rId30"/>
    <p:sldId id="293" r:id="rId3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7E9204-B246-4B70-BC8D-8734810EF770}" type="doc">
      <dgm:prSet loTypeId="urn:microsoft.com/office/officeart/2008/layout/Increasing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70457C-2325-44CB-9196-1A61F62F323D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EAD9D09D-9642-486D-9FCA-EBC909B22575}" type="parTrans" cxnId="{99A41D92-DCD0-467A-8BA4-EE7D7899A219}">
      <dgm:prSet/>
      <dgm:spPr/>
      <dgm:t>
        <a:bodyPr/>
        <a:lstStyle/>
        <a:p>
          <a:endParaRPr lang="en-US"/>
        </a:p>
      </dgm:t>
    </dgm:pt>
    <dgm:pt modelId="{5AE1F634-EFBE-43DB-A942-225CB6D219BD}" type="sibTrans" cxnId="{99A41D92-DCD0-467A-8BA4-EE7D7899A219}">
      <dgm:prSet/>
      <dgm:spPr/>
      <dgm:t>
        <a:bodyPr/>
        <a:lstStyle/>
        <a:p>
          <a:endParaRPr lang="en-US"/>
        </a:p>
      </dgm:t>
    </dgm:pt>
    <dgm:pt modelId="{23D06F0C-A9D3-4444-97EA-72896E343779}">
      <dgm:prSet phldrT="[Text]"/>
      <dgm:spPr/>
      <dgm:t>
        <a:bodyPr/>
        <a:lstStyle/>
        <a:p>
          <a:r>
            <a:rPr lang="en-US" dirty="0" smtClean="0"/>
            <a:t>Please turn off the iclicker</a:t>
          </a:r>
        </a:p>
        <a:p>
          <a:endParaRPr lang="en-US" dirty="0"/>
        </a:p>
      </dgm:t>
    </dgm:pt>
    <dgm:pt modelId="{DDF98D13-F853-4887-9A26-CA687CA79E65}" type="parTrans" cxnId="{2CBE5193-50B4-4010-A8DF-BEAFDA3F2386}">
      <dgm:prSet/>
      <dgm:spPr/>
      <dgm:t>
        <a:bodyPr/>
        <a:lstStyle/>
        <a:p>
          <a:endParaRPr lang="en-US"/>
        </a:p>
      </dgm:t>
    </dgm:pt>
    <dgm:pt modelId="{C5A0BC5D-3747-452C-B4C3-554A0BADCB29}" type="sibTrans" cxnId="{2CBE5193-50B4-4010-A8DF-BEAFDA3F2386}">
      <dgm:prSet/>
      <dgm:spPr/>
      <dgm:t>
        <a:bodyPr/>
        <a:lstStyle/>
        <a:p>
          <a:endParaRPr lang="en-US"/>
        </a:p>
      </dgm:t>
    </dgm:pt>
    <dgm:pt modelId="{99839203-D911-4C51-8017-71D076F4D5A1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30382ABE-15E1-477B-8A86-E48BEE1A7FD0}" type="parTrans" cxnId="{32D4EB03-1E5D-4A8C-8F8C-E76685BB5C05}">
      <dgm:prSet/>
      <dgm:spPr/>
      <dgm:t>
        <a:bodyPr/>
        <a:lstStyle/>
        <a:p>
          <a:endParaRPr lang="en-US"/>
        </a:p>
      </dgm:t>
    </dgm:pt>
    <dgm:pt modelId="{CC7D83D0-5E9E-4AF0-B6F5-5341F31086A9}" type="sibTrans" cxnId="{32D4EB03-1E5D-4A8C-8F8C-E76685BB5C05}">
      <dgm:prSet/>
      <dgm:spPr/>
      <dgm:t>
        <a:bodyPr/>
        <a:lstStyle/>
        <a:p>
          <a:endParaRPr lang="en-US"/>
        </a:p>
      </dgm:t>
    </dgm:pt>
    <dgm:pt modelId="{1FEE9C6D-F685-4C16-846E-2E2B8323CFB3}">
      <dgm:prSet phldrT="[Text]"/>
      <dgm:spPr/>
      <dgm:t>
        <a:bodyPr/>
        <a:lstStyle/>
        <a:p>
          <a:r>
            <a:rPr lang="en-US" dirty="0" smtClean="0"/>
            <a:t>Please complete the comment card </a:t>
          </a:r>
        </a:p>
        <a:p>
          <a:endParaRPr lang="en-US" dirty="0"/>
        </a:p>
      </dgm:t>
    </dgm:pt>
    <dgm:pt modelId="{343A1F85-FDB2-470B-892B-3FD27E8655AB}" type="parTrans" cxnId="{814ED872-3749-4739-A0C5-4E2B77ADCE3A}">
      <dgm:prSet/>
      <dgm:spPr/>
      <dgm:t>
        <a:bodyPr/>
        <a:lstStyle/>
        <a:p>
          <a:endParaRPr lang="en-US"/>
        </a:p>
      </dgm:t>
    </dgm:pt>
    <dgm:pt modelId="{D938531F-DFAA-44D8-A270-0408CB7521A3}" type="sibTrans" cxnId="{814ED872-3749-4739-A0C5-4E2B77ADCE3A}">
      <dgm:prSet/>
      <dgm:spPr/>
      <dgm:t>
        <a:bodyPr/>
        <a:lstStyle/>
        <a:p>
          <a:endParaRPr lang="en-US"/>
        </a:p>
      </dgm:t>
    </dgm:pt>
    <dgm:pt modelId="{8560A80E-8632-4BD7-9A7D-D80A9B3009B2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99645699-8753-490B-846E-7ECFEA7968E8}" type="parTrans" cxnId="{1E61283B-E218-4716-831E-AB5A67CB7704}">
      <dgm:prSet/>
      <dgm:spPr/>
      <dgm:t>
        <a:bodyPr/>
        <a:lstStyle/>
        <a:p>
          <a:endParaRPr lang="en-US"/>
        </a:p>
      </dgm:t>
    </dgm:pt>
    <dgm:pt modelId="{8073CE1E-BE44-4127-A7A6-57410D57C8BA}" type="sibTrans" cxnId="{1E61283B-E218-4716-831E-AB5A67CB7704}">
      <dgm:prSet/>
      <dgm:spPr/>
      <dgm:t>
        <a:bodyPr/>
        <a:lstStyle/>
        <a:p>
          <a:endParaRPr lang="en-US"/>
        </a:p>
      </dgm:t>
    </dgm:pt>
    <dgm:pt modelId="{E9C2F490-CB7B-4197-891B-2A0F16C3DB1D}">
      <dgm:prSet phldrT="[Text]"/>
      <dgm:spPr/>
      <dgm:t>
        <a:bodyPr/>
        <a:lstStyle/>
        <a:p>
          <a:r>
            <a:rPr lang="en-US" dirty="0" smtClean="0"/>
            <a:t>THANK</a:t>
          </a:r>
        </a:p>
        <a:p>
          <a:r>
            <a:rPr lang="en-US" dirty="0" smtClean="0"/>
            <a:t>YOU!</a:t>
          </a:r>
          <a:endParaRPr lang="en-US" dirty="0"/>
        </a:p>
      </dgm:t>
    </dgm:pt>
    <dgm:pt modelId="{ADD6BD6A-E119-47DC-8061-2A09BB791EC6}" type="parTrans" cxnId="{D40C8C76-C10C-4801-B57C-FA704E436879}">
      <dgm:prSet/>
      <dgm:spPr/>
      <dgm:t>
        <a:bodyPr/>
        <a:lstStyle/>
        <a:p>
          <a:endParaRPr lang="en-US"/>
        </a:p>
      </dgm:t>
    </dgm:pt>
    <dgm:pt modelId="{26870F7B-8C46-449D-8E99-907CEBDF714B}" type="sibTrans" cxnId="{D40C8C76-C10C-4801-B57C-FA704E436879}">
      <dgm:prSet/>
      <dgm:spPr/>
      <dgm:t>
        <a:bodyPr/>
        <a:lstStyle/>
        <a:p>
          <a:endParaRPr lang="en-US"/>
        </a:p>
      </dgm:t>
    </dgm:pt>
    <dgm:pt modelId="{5A13D816-3739-42A3-AC19-0867DC7D8B39}" type="pres">
      <dgm:prSet presAssocID="{AC7E9204-B246-4B70-BC8D-8734810EF77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C9289F0-1A6B-4F0B-8C6F-6D460565B497}" type="pres">
      <dgm:prSet presAssocID="{9C70457C-2325-44CB-9196-1A61F62F323D}" presName="composite" presStyleCnt="0"/>
      <dgm:spPr/>
    </dgm:pt>
    <dgm:pt modelId="{2B02ACFC-302F-4B10-93AD-D6A8ED9342BB}" type="pres">
      <dgm:prSet presAssocID="{9C70457C-2325-44CB-9196-1A61F62F323D}" presName="BackAccent" presStyleLbl="bgShp" presStyleIdx="0" presStyleCnt="3"/>
      <dgm:spPr/>
    </dgm:pt>
    <dgm:pt modelId="{27164EC2-3F92-4269-8194-1210643F02AC}" type="pres">
      <dgm:prSet presAssocID="{9C70457C-2325-44CB-9196-1A61F62F323D}" presName="Accent" presStyleLbl="alignNode1" presStyleIdx="0" presStyleCnt="3"/>
      <dgm:spPr/>
    </dgm:pt>
    <dgm:pt modelId="{21D0D1FC-1F8E-48E1-99A5-6AE8B1A1D03B}" type="pres">
      <dgm:prSet presAssocID="{9C70457C-2325-44CB-9196-1A61F62F323D}" presName="Child" presStyleLbl="revTx" presStyleIdx="0" presStyleCnt="6" custScaleX="1172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3B1716-9207-4BF0-81AC-FF653BA63793}" type="pres">
      <dgm:prSet presAssocID="{9C70457C-2325-44CB-9196-1A61F62F323D}" presName="Parent" presStyleLbl="revTx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EF163E-646C-4672-942E-F0794B0B91D0}" type="pres">
      <dgm:prSet presAssocID="{5AE1F634-EFBE-43DB-A942-225CB6D219BD}" presName="sibTrans" presStyleCnt="0"/>
      <dgm:spPr/>
    </dgm:pt>
    <dgm:pt modelId="{29F998B7-D195-4B68-86A1-F419BCCE54FF}" type="pres">
      <dgm:prSet presAssocID="{99839203-D911-4C51-8017-71D076F4D5A1}" presName="composite" presStyleCnt="0"/>
      <dgm:spPr/>
    </dgm:pt>
    <dgm:pt modelId="{D0F81820-97C4-4047-B871-18217637FAB4}" type="pres">
      <dgm:prSet presAssocID="{99839203-D911-4C51-8017-71D076F4D5A1}" presName="BackAccent" presStyleLbl="bgShp" presStyleIdx="1" presStyleCnt="3"/>
      <dgm:spPr/>
    </dgm:pt>
    <dgm:pt modelId="{016B0EB6-40C6-4B55-B555-4C004022B9DF}" type="pres">
      <dgm:prSet presAssocID="{99839203-D911-4C51-8017-71D076F4D5A1}" presName="Accent" presStyleLbl="alignNode1" presStyleIdx="1" presStyleCnt="3"/>
      <dgm:spPr/>
    </dgm:pt>
    <dgm:pt modelId="{870930D0-7ED8-4E0B-BE73-413DF936282E}" type="pres">
      <dgm:prSet presAssocID="{99839203-D911-4C51-8017-71D076F4D5A1}" presName="Child" presStyleLbl="revTx" presStyleIdx="2" presStyleCnt="6" custScaleX="1432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4290B-FAEE-4D56-894C-7B716820F260}" type="pres">
      <dgm:prSet presAssocID="{99839203-D911-4C51-8017-71D076F4D5A1}" presName="Parent" presStyleLbl="revTx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A32D3-1DFB-4153-871A-20DAEC3A8BFC}" type="pres">
      <dgm:prSet presAssocID="{CC7D83D0-5E9E-4AF0-B6F5-5341F31086A9}" presName="sibTrans" presStyleCnt="0"/>
      <dgm:spPr/>
    </dgm:pt>
    <dgm:pt modelId="{64BF6B90-833D-4319-A276-8EEB1EB9075B}" type="pres">
      <dgm:prSet presAssocID="{8560A80E-8632-4BD7-9A7D-D80A9B3009B2}" presName="composite" presStyleCnt="0"/>
      <dgm:spPr/>
    </dgm:pt>
    <dgm:pt modelId="{B6B654B1-E9AC-42B8-8B5B-FD3726934C1C}" type="pres">
      <dgm:prSet presAssocID="{8560A80E-8632-4BD7-9A7D-D80A9B3009B2}" presName="BackAccent" presStyleLbl="bgShp" presStyleIdx="2" presStyleCnt="3"/>
      <dgm:spPr/>
    </dgm:pt>
    <dgm:pt modelId="{2116ABEE-6505-42B5-8ADA-AC3AEE540C7E}" type="pres">
      <dgm:prSet presAssocID="{8560A80E-8632-4BD7-9A7D-D80A9B3009B2}" presName="Accent" presStyleLbl="alignNode1" presStyleIdx="2" presStyleCnt="3"/>
      <dgm:spPr/>
    </dgm:pt>
    <dgm:pt modelId="{C4E7D14E-346F-4143-A20B-AFDC44E1E79A}" type="pres">
      <dgm:prSet presAssocID="{8560A80E-8632-4BD7-9A7D-D80A9B3009B2}" presName="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4574B-ADC8-408B-B79E-DBCD46DE775D}" type="pres">
      <dgm:prSet presAssocID="{8560A80E-8632-4BD7-9A7D-D80A9B3009B2}" presName="Parent" presStyleLbl="revTx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BE5193-50B4-4010-A8DF-BEAFDA3F2386}" srcId="{9C70457C-2325-44CB-9196-1A61F62F323D}" destId="{23D06F0C-A9D3-4444-97EA-72896E343779}" srcOrd="0" destOrd="0" parTransId="{DDF98D13-F853-4887-9A26-CA687CA79E65}" sibTransId="{C5A0BC5D-3747-452C-B4C3-554A0BADCB29}"/>
    <dgm:cxn modelId="{3C403D0D-B35B-4C60-B7D1-589031340F4D}" type="presOf" srcId="{AC7E9204-B246-4B70-BC8D-8734810EF770}" destId="{5A13D816-3739-42A3-AC19-0867DC7D8B39}" srcOrd="0" destOrd="0" presId="urn:microsoft.com/office/officeart/2008/layout/IncreasingCircleProcess"/>
    <dgm:cxn modelId="{495A9443-21A0-45F3-8B05-CD16317C3FB1}" type="presOf" srcId="{8560A80E-8632-4BD7-9A7D-D80A9B3009B2}" destId="{FC64574B-ADC8-408B-B79E-DBCD46DE775D}" srcOrd="0" destOrd="0" presId="urn:microsoft.com/office/officeart/2008/layout/IncreasingCircleProcess"/>
    <dgm:cxn modelId="{6B5223BD-8C72-4FD8-B76C-1A3B609CE8C6}" type="presOf" srcId="{99839203-D911-4C51-8017-71D076F4D5A1}" destId="{02F4290B-FAEE-4D56-894C-7B716820F260}" srcOrd="0" destOrd="0" presId="urn:microsoft.com/office/officeart/2008/layout/IncreasingCircleProcess"/>
    <dgm:cxn modelId="{32D4EB03-1E5D-4A8C-8F8C-E76685BB5C05}" srcId="{AC7E9204-B246-4B70-BC8D-8734810EF770}" destId="{99839203-D911-4C51-8017-71D076F4D5A1}" srcOrd="1" destOrd="0" parTransId="{30382ABE-15E1-477B-8A86-E48BEE1A7FD0}" sibTransId="{CC7D83D0-5E9E-4AF0-B6F5-5341F31086A9}"/>
    <dgm:cxn modelId="{271E3D54-0720-47E7-90AD-EE509872339B}" type="presOf" srcId="{E9C2F490-CB7B-4197-891B-2A0F16C3DB1D}" destId="{C4E7D14E-346F-4143-A20B-AFDC44E1E79A}" srcOrd="0" destOrd="0" presId="urn:microsoft.com/office/officeart/2008/layout/IncreasingCircleProcess"/>
    <dgm:cxn modelId="{99A41D92-DCD0-467A-8BA4-EE7D7899A219}" srcId="{AC7E9204-B246-4B70-BC8D-8734810EF770}" destId="{9C70457C-2325-44CB-9196-1A61F62F323D}" srcOrd="0" destOrd="0" parTransId="{EAD9D09D-9642-486D-9FCA-EBC909B22575}" sibTransId="{5AE1F634-EFBE-43DB-A942-225CB6D219BD}"/>
    <dgm:cxn modelId="{814ED872-3749-4739-A0C5-4E2B77ADCE3A}" srcId="{99839203-D911-4C51-8017-71D076F4D5A1}" destId="{1FEE9C6D-F685-4C16-846E-2E2B8323CFB3}" srcOrd="0" destOrd="0" parTransId="{343A1F85-FDB2-470B-892B-3FD27E8655AB}" sibTransId="{D938531F-DFAA-44D8-A270-0408CB7521A3}"/>
    <dgm:cxn modelId="{D40C8C76-C10C-4801-B57C-FA704E436879}" srcId="{8560A80E-8632-4BD7-9A7D-D80A9B3009B2}" destId="{E9C2F490-CB7B-4197-891B-2A0F16C3DB1D}" srcOrd="0" destOrd="0" parTransId="{ADD6BD6A-E119-47DC-8061-2A09BB791EC6}" sibTransId="{26870F7B-8C46-449D-8E99-907CEBDF714B}"/>
    <dgm:cxn modelId="{D0090A60-03A1-4551-A60A-B43EBFE42352}" type="presOf" srcId="{23D06F0C-A9D3-4444-97EA-72896E343779}" destId="{21D0D1FC-1F8E-48E1-99A5-6AE8B1A1D03B}" srcOrd="0" destOrd="0" presId="urn:microsoft.com/office/officeart/2008/layout/IncreasingCircleProcess"/>
    <dgm:cxn modelId="{857B8E7A-20E1-4F77-A91E-6C023C398854}" type="presOf" srcId="{1FEE9C6D-F685-4C16-846E-2E2B8323CFB3}" destId="{870930D0-7ED8-4E0B-BE73-413DF936282E}" srcOrd="0" destOrd="0" presId="urn:microsoft.com/office/officeart/2008/layout/IncreasingCircleProcess"/>
    <dgm:cxn modelId="{1E61283B-E218-4716-831E-AB5A67CB7704}" srcId="{AC7E9204-B246-4B70-BC8D-8734810EF770}" destId="{8560A80E-8632-4BD7-9A7D-D80A9B3009B2}" srcOrd="2" destOrd="0" parTransId="{99645699-8753-490B-846E-7ECFEA7968E8}" sibTransId="{8073CE1E-BE44-4127-A7A6-57410D57C8BA}"/>
    <dgm:cxn modelId="{B68611DD-BEAD-48A2-81BA-EF5FDA236491}" type="presOf" srcId="{9C70457C-2325-44CB-9196-1A61F62F323D}" destId="{6B3B1716-9207-4BF0-81AC-FF653BA63793}" srcOrd="0" destOrd="0" presId="urn:microsoft.com/office/officeart/2008/layout/IncreasingCircleProcess"/>
    <dgm:cxn modelId="{A0469CC1-C4E8-488F-B3B4-69D4A6FA3860}" type="presParOf" srcId="{5A13D816-3739-42A3-AC19-0867DC7D8B39}" destId="{CC9289F0-1A6B-4F0B-8C6F-6D460565B497}" srcOrd="0" destOrd="0" presId="urn:microsoft.com/office/officeart/2008/layout/IncreasingCircleProcess"/>
    <dgm:cxn modelId="{4A153188-6912-46B2-83A0-057AD54053DB}" type="presParOf" srcId="{CC9289F0-1A6B-4F0B-8C6F-6D460565B497}" destId="{2B02ACFC-302F-4B10-93AD-D6A8ED9342BB}" srcOrd="0" destOrd="0" presId="urn:microsoft.com/office/officeart/2008/layout/IncreasingCircleProcess"/>
    <dgm:cxn modelId="{DB7349AA-7208-4A55-AAF4-986CEE4C79AC}" type="presParOf" srcId="{CC9289F0-1A6B-4F0B-8C6F-6D460565B497}" destId="{27164EC2-3F92-4269-8194-1210643F02AC}" srcOrd="1" destOrd="0" presId="urn:microsoft.com/office/officeart/2008/layout/IncreasingCircleProcess"/>
    <dgm:cxn modelId="{2EC9ABE3-85F5-473F-862D-AD8C6B2292DD}" type="presParOf" srcId="{CC9289F0-1A6B-4F0B-8C6F-6D460565B497}" destId="{21D0D1FC-1F8E-48E1-99A5-6AE8B1A1D03B}" srcOrd="2" destOrd="0" presId="urn:microsoft.com/office/officeart/2008/layout/IncreasingCircleProcess"/>
    <dgm:cxn modelId="{973728BC-3C80-4A87-9379-122ECA71735A}" type="presParOf" srcId="{CC9289F0-1A6B-4F0B-8C6F-6D460565B497}" destId="{6B3B1716-9207-4BF0-81AC-FF653BA63793}" srcOrd="3" destOrd="0" presId="urn:microsoft.com/office/officeart/2008/layout/IncreasingCircleProcess"/>
    <dgm:cxn modelId="{91B319A4-6446-4025-9B7C-F5CDF8CDC2FA}" type="presParOf" srcId="{5A13D816-3739-42A3-AC19-0867DC7D8B39}" destId="{40EF163E-646C-4672-942E-F0794B0B91D0}" srcOrd="1" destOrd="0" presId="urn:microsoft.com/office/officeart/2008/layout/IncreasingCircleProcess"/>
    <dgm:cxn modelId="{C3FBAB22-06F9-453C-A699-79E83A3F2D6B}" type="presParOf" srcId="{5A13D816-3739-42A3-AC19-0867DC7D8B39}" destId="{29F998B7-D195-4B68-86A1-F419BCCE54FF}" srcOrd="2" destOrd="0" presId="urn:microsoft.com/office/officeart/2008/layout/IncreasingCircleProcess"/>
    <dgm:cxn modelId="{D41ECB63-B2DA-4D8D-BC72-C9DCC93F4E9C}" type="presParOf" srcId="{29F998B7-D195-4B68-86A1-F419BCCE54FF}" destId="{D0F81820-97C4-4047-B871-18217637FAB4}" srcOrd="0" destOrd="0" presId="urn:microsoft.com/office/officeart/2008/layout/IncreasingCircleProcess"/>
    <dgm:cxn modelId="{1D42B321-9AB3-4ED7-ACEA-A4F7A9E0E752}" type="presParOf" srcId="{29F998B7-D195-4B68-86A1-F419BCCE54FF}" destId="{016B0EB6-40C6-4B55-B555-4C004022B9DF}" srcOrd="1" destOrd="0" presId="urn:microsoft.com/office/officeart/2008/layout/IncreasingCircleProcess"/>
    <dgm:cxn modelId="{2D150A25-F951-49D0-A9A5-B98600BB2CAE}" type="presParOf" srcId="{29F998B7-D195-4B68-86A1-F419BCCE54FF}" destId="{870930D0-7ED8-4E0B-BE73-413DF936282E}" srcOrd="2" destOrd="0" presId="urn:microsoft.com/office/officeart/2008/layout/IncreasingCircleProcess"/>
    <dgm:cxn modelId="{F2C5A002-5C71-4DE6-93A5-385C758A0B4E}" type="presParOf" srcId="{29F998B7-D195-4B68-86A1-F419BCCE54FF}" destId="{02F4290B-FAEE-4D56-894C-7B716820F260}" srcOrd="3" destOrd="0" presId="urn:microsoft.com/office/officeart/2008/layout/IncreasingCircleProcess"/>
    <dgm:cxn modelId="{3BE5FD53-8FEA-4D05-BF66-510C3D4ECD6E}" type="presParOf" srcId="{5A13D816-3739-42A3-AC19-0867DC7D8B39}" destId="{374A32D3-1DFB-4153-871A-20DAEC3A8BFC}" srcOrd="3" destOrd="0" presId="urn:microsoft.com/office/officeart/2008/layout/IncreasingCircleProcess"/>
    <dgm:cxn modelId="{78DEB7AD-5930-4280-B11C-5A0FCA411671}" type="presParOf" srcId="{5A13D816-3739-42A3-AC19-0867DC7D8B39}" destId="{64BF6B90-833D-4319-A276-8EEB1EB9075B}" srcOrd="4" destOrd="0" presId="urn:microsoft.com/office/officeart/2008/layout/IncreasingCircleProcess"/>
    <dgm:cxn modelId="{60C56D51-F583-4E90-87E4-083D898AACFF}" type="presParOf" srcId="{64BF6B90-833D-4319-A276-8EEB1EB9075B}" destId="{B6B654B1-E9AC-42B8-8B5B-FD3726934C1C}" srcOrd="0" destOrd="0" presId="urn:microsoft.com/office/officeart/2008/layout/IncreasingCircleProcess"/>
    <dgm:cxn modelId="{893143F7-6ACA-44E9-8779-90606E98C76F}" type="presParOf" srcId="{64BF6B90-833D-4319-A276-8EEB1EB9075B}" destId="{2116ABEE-6505-42B5-8ADA-AC3AEE540C7E}" srcOrd="1" destOrd="0" presId="urn:microsoft.com/office/officeart/2008/layout/IncreasingCircleProcess"/>
    <dgm:cxn modelId="{C0116F2D-8B82-4B34-929C-0080FA71B2E0}" type="presParOf" srcId="{64BF6B90-833D-4319-A276-8EEB1EB9075B}" destId="{C4E7D14E-346F-4143-A20B-AFDC44E1E79A}" srcOrd="2" destOrd="0" presId="urn:microsoft.com/office/officeart/2008/layout/IncreasingCircleProcess"/>
    <dgm:cxn modelId="{B5715376-1673-4E17-AC47-C5D54847D8C8}" type="presParOf" srcId="{64BF6B90-833D-4319-A276-8EEB1EB9075B}" destId="{FC64574B-ADC8-408B-B79E-DBCD46DE775D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02ACFC-302F-4B10-93AD-D6A8ED9342BB}">
      <dsp:nvSpPr>
        <dsp:cNvPr id="0" name=""/>
        <dsp:cNvSpPr/>
      </dsp:nvSpPr>
      <dsp:spPr>
        <a:xfrm>
          <a:off x="258223" y="0"/>
          <a:ext cx="525370" cy="52537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164EC2-3F92-4269-8194-1210643F02AC}">
      <dsp:nvSpPr>
        <dsp:cNvPr id="0" name=""/>
        <dsp:cNvSpPr/>
      </dsp:nvSpPr>
      <dsp:spPr>
        <a:xfrm>
          <a:off x="310760" y="52537"/>
          <a:ext cx="420296" cy="420296"/>
        </a:xfrm>
        <a:prstGeom prst="chord">
          <a:avLst>
            <a:gd name="adj1" fmla="val 1168272"/>
            <a:gd name="adj2" fmla="val 96317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D0D1FC-1F8E-48E1-99A5-6AE8B1A1D03B}">
      <dsp:nvSpPr>
        <dsp:cNvPr id="0" name=""/>
        <dsp:cNvSpPr/>
      </dsp:nvSpPr>
      <dsp:spPr>
        <a:xfrm>
          <a:off x="759126" y="525370"/>
          <a:ext cx="1822059" cy="2210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Please turn off the iclicker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759126" y="525370"/>
        <a:ext cx="1822059" cy="2210933"/>
      </dsp:txXfrm>
    </dsp:sp>
    <dsp:sp modelId="{6B3B1716-9207-4BF0-81AC-FF653BA63793}">
      <dsp:nvSpPr>
        <dsp:cNvPr id="0" name=""/>
        <dsp:cNvSpPr/>
      </dsp:nvSpPr>
      <dsp:spPr>
        <a:xfrm>
          <a:off x="893046" y="0"/>
          <a:ext cx="1554220" cy="525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1</a:t>
          </a:r>
          <a:endParaRPr lang="en-US" sz="2700" kern="1200" dirty="0"/>
        </a:p>
      </dsp:txBody>
      <dsp:txXfrm>
        <a:off x="893046" y="0"/>
        <a:ext cx="1554220" cy="525370"/>
      </dsp:txXfrm>
    </dsp:sp>
    <dsp:sp modelId="{D0F81820-97C4-4047-B871-18217637FAB4}">
      <dsp:nvSpPr>
        <dsp:cNvPr id="0" name=""/>
        <dsp:cNvSpPr/>
      </dsp:nvSpPr>
      <dsp:spPr>
        <a:xfrm>
          <a:off x="2690638" y="0"/>
          <a:ext cx="525370" cy="52537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6B0EB6-40C6-4B55-B555-4C004022B9DF}">
      <dsp:nvSpPr>
        <dsp:cNvPr id="0" name=""/>
        <dsp:cNvSpPr/>
      </dsp:nvSpPr>
      <dsp:spPr>
        <a:xfrm>
          <a:off x="2743175" y="52537"/>
          <a:ext cx="420296" cy="420296"/>
        </a:xfrm>
        <a:prstGeom prst="chord">
          <a:avLst>
            <a:gd name="adj1" fmla="val 20431728"/>
            <a:gd name="adj2" fmla="val 1196827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0930D0-7ED8-4E0B-BE73-413DF936282E}">
      <dsp:nvSpPr>
        <dsp:cNvPr id="0" name=""/>
        <dsp:cNvSpPr/>
      </dsp:nvSpPr>
      <dsp:spPr>
        <a:xfrm>
          <a:off x="2989461" y="525370"/>
          <a:ext cx="2226219" cy="2210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Please complete the comment card 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2989461" y="525370"/>
        <a:ext cx="2226219" cy="2210933"/>
      </dsp:txXfrm>
    </dsp:sp>
    <dsp:sp modelId="{02F4290B-FAEE-4D56-894C-7B716820F260}">
      <dsp:nvSpPr>
        <dsp:cNvPr id="0" name=""/>
        <dsp:cNvSpPr/>
      </dsp:nvSpPr>
      <dsp:spPr>
        <a:xfrm>
          <a:off x="3325461" y="0"/>
          <a:ext cx="1554220" cy="525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2</a:t>
          </a:r>
          <a:endParaRPr lang="en-US" sz="2700" kern="1200" dirty="0"/>
        </a:p>
      </dsp:txBody>
      <dsp:txXfrm>
        <a:off x="3325461" y="0"/>
        <a:ext cx="1554220" cy="525370"/>
      </dsp:txXfrm>
    </dsp:sp>
    <dsp:sp modelId="{B6B654B1-E9AC-42B8-8B5B-FD3726934C1C}">
      <dsp:nvSpPr>
        <dsp:cNvPr id="0" name=""/>
        <dsp:cNvSpPr/>
      </dsp:nvSpPr>
      <dsp:spPr>
        <a:xfrm>
          <a:off x="5325133" y="0"/>
          <a:ext cx="525370" cy="52537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16ABEE-6505-42B5-8ADA-AC3AEE540C7E}">
      <dsp:nvSpPr>
        <dsp:cNvPr id="0" name=""/>
        <dsp:cNvSpPr/>
      </dsp:nvSpPr>
      <dsp:spPr>
        <a:xfrm>
          <a:off x="5377670" y="52537"/>
          <a:ext cx="420296" cy="420296"/>
        </a:xfrm>
        <a:prstGeom prst="chord">
          <a:avLst>
            <a:gd name="adj1" fmla="val 162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E7D14E-346F-4143-A20B-AFDC44E1E79A}">
      <dsp:nvSpPr>
        <dsp:cNvPr id="0" name=""/>
        <dsp:cNvSpPr/>
      </dsp:nvSpPr>
      <dsp:spPr>
        <a:xfrm>
          <a:off x="5959955" y="525370"/>
          <a:ext cx="1554220" cy="2210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THANK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YOU!</a:t>
          </a:r>
          <a:endParaRPr lang="en-US" sz="2600" kern="1200" dirty="0"/>
        </a:p>
      </dsp:txBody>
      <dsp:txXfrm>
        <a:off x="5959955" y="525370"/>
        <a:ext cx="1554220" cy="2210933"/>
      </dsp:txXfrm>
    </dsp:sp>
    <dsp:sp modelId="{FC64574B-ADC8-408B-B79E-DBCD46DE775D}">
      <dsp:nvSpPr>
        <dsp:cNvPr id="0" name=""/>
        <dsp:cNvSpPr/>
      </dsp:nvSpPr>
      <dsp:spPr>
        <a:xfrm>
          <a:off x="5959955" y="0"/>
          <a:ext cx="1554220" cy="525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3</a:t>
          </a:r>
          <a:endParaRPr lang="en-US" sz="2700" kern="1200" dirty="0"/>
        </a:p>
      </dsp:txBody>
      <dsp:txXfrm>
        <a:off x="5959955" y="0"/>
        <a:ext cx="1554220" cy="525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91F865-2267-483A-8343-8AA8A2EF407C}" type="datetimeFigureOut">
              <a:rPr lang="en-US" smtClean="0"/>
              <a:t>2020-01-14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79E867-7730-44AF-8102-FCE81CDEB0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5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2020-01-14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2020-01-14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2020-01-14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2020-01-14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2020-01-14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2020-01-14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2020-01-14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2020-01-14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2020-01-14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2020-01-14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2020-01-14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2020-01-14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playlist?list=PLj1roAZFGsK6QdUw1zCFygsNMStXs9dbY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mailto:dfcm.promotion@utoronto.ca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ow do I become an associate or full professor?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400" kern="0" dirty="0" smtClean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WORKSHOP </a:t>
            </a:r>
            <a:r>
              <a:rPr lang="en-US" altLang="en-US" sz="1400" kern="0" dirty="0">
                <a:solidFill>
                  <a:srgbClr val="000000"/>
                </a:solidFill>
                <a:latin typeface="Arial"/>
                <a:cs typeface="Arial" panose="020B0604020202020204" pitchFamily="34" charset="0"/>
                <a:sym typeface="Wingdings" panose="05000000000000000000" pitchFamily="2" charset="2"/>
              </a:rPr>
              <a:t> </a:t>
            </a:r>
            <a:r>
              <a:rPr lang="en-US" altLang="en-US" sz="1400" kern="0" dirty="0" smtClean="0">
                <a:solidFill>
                  <a:srgbClr val="000000"/>
                </a:solidFill>
                <a:latin typeface="Arial"/>
                <a:cs typeface="Arial" panose="020B0604020202020204" pitchFamily="34" charset="0"/>
                <a:sym typeface="Wingdings" panose="05000000000000000000" pitchFamily="2" charset="2"/>
              </a:rPr>
              <a:t>Tuesday.January 14.2020  DFCM 500 University Avenue</a:t>
            </a:r>
            <a:endParaRPr lang="en-US" altLang="en-US" sz="1400" kern="0" dirty="0">
              <a:solidFill>
                <a:srgbClr val="000000"/>
              </a:solidFill>
              <a:latin typeface="Arial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n-US" altLang="en-US" sz="1400" kern="0" dirty="0">
              <a:solidFill>
                <a:srgbClr val="000000"/>
              </a:solidFill>
              <a:latin typeface="Arial"/>
              <a:cs typeface="Arial" panose="020B0604020202020204" pitchFamily="34" charset="0"/>
            </a:endParaRPr>
          </a:p>
          <a:p>
            <a:pPr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400" kern="0" dirty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Dr Viola Antao,  </a:t>
            </a:r>
            <a:r>
              <a:rPr lang="en-CA" altLang="en-US" sz="1400" kern="0" dirty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Faculty Development Director, DFCM</a:t>
            </a:r>
          </a:p>
          <a:p>
            <a:pPr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400" kern="0" dirty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Marie Leverman, Academic Promotions Coordinator, DFCM</a:t>
            </a:r>
          </a:p>
          <a:p>
            <a:endParaRPr lang="en-US" dirty="0"/>
          </a:p>
        </p:txBody>
      </p:sp>
      <p:pic>
        <p:nvPicPr>
          <p:cNvPr id="4" name="Picture 3" descr="cid:image001.jpg@01D4EF8C.0D66D55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531" y="383892"/>
            <a:ext cx="4503225" cy="7980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408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defRPr/>
            </a:pPr>
            <a:r>
              <a:rPr lang="en-US" altLang="en-US" sz="1800" i="1" dirty="0">
                <a:solidFill>
                  <a:schemeClr val="bg1"/>
                </a:solidFill>
              </a:rPr>
              <a:t>The successful candidate for promotion will be</a:t>
            </a:r>
            <a:br>
              <a:rPr lang="en-US" altLang="en-US" sz="1800" i="1" dirty="0">
                <a:solidFill>
                  <a:schemeClr val="bg1"/>
                </a:solidFill>
              </a:rPr>
            </a:br>
            <a:r>
              <a:rPr lang="en-US" altLang="en-US" sz="1800" i="1" dirty="0">
                <a:solidFill>
                  <a:schemeClr val="bg1"/>
                </a:solidFill>
              </a:rPr>
              <a:t>expected to have established a </a:t>
            </a:r>
            <a:r>
              <a:rPr lang="en-US" altLang="en-US" sz="2800" b="1" i="1" dirty="0">
                <a:solidFill>
                  <a:schemeClr val="bg1"/>
                </a:solidFill>
              </a:rPr>
              <a:t>wide</a:t>
            </a:r>
            <a:r>
              <a:rPr lang="en-US" altLang="en-US" sz="2800" i="1" dirty="0">
                <a:solidFill>
                  <a:schemeClr val="bg1"/>
                </a:solidFill>
              </a:rPr>
              <a:t> </a:t>
            </a:r>
            <a:r>
              <a:rPr lang="en-US" altLang="en-US" sz="1800" i="1" dirty="0">
                <a:solidFill>
                  <a:schemeClr val="bg1"/>
                </a:solidFill>
              </a:rPr>
              <a:t>reputation </a:t>
            </a:r>
            <a:br>
              <a:rPr lang="en-US" altLang="en-US" sz="1800" i="1" dirty="0">
                <a:solidFill>
                  <a:schemeClr val="bg1"/>
                </a:solidFill>
              </a:rPr>
            </a:br>
            <a:r>
              <a:rPr lang="en-US" altLang="en-US" sz="1800" i="1" dirty="0">
                <a:solidFill>
                  <a:schemeClr val="bg1"/>
                </a:solidFill>
              </a:rPr>
              <a:t>in his or her field of interest, to be deeply engaged </a:t>
            </a:r>
            <a:r>
              <a:rPr lang="en-US" altLang="en-US" sz="2800" i="1" dirty="0">
                <a:solidFill>
                  <a:schemeClr val="bg1"/>
                </a:solidFill>
              </a:rPr>
              <a:t>in </a:t>
            </a:r>
            <a:r>
              <a:rPr lang="en-US" altLang="en-US" sz="2800" b="1" i="1" dirty="0">
                <a:solidFill>
                  <a:schemeClr val="bg1"/>
                </a:solidFill>
              </a:rPr>
              <a:t>scholarly </a:t>
            </a:r>
            <a:r>
              <a:rPr lang="en-US" altLang="en-US" sz="2400" b="1" i="1" dirty="0">
                <a:solidFill>
                  <a:schemeClr val="bg1"/>
                </a:solidFill>
              </a:rPr>
              <a:t>work</a:t>
            </a:r>
            <a:r>
              <a:rPr lang="en-US" altLang="en-US" sz="2400" i="1" dirty="0">
                <a:solidFill>
                  <a:schemeClr val="bg1"/>
                </a:solidFill>
              </a:rPr>
              <a:t>, </a:t>
            </a:r>
            <a:r>
              <a:rPr lang="en-US" altLang="en-US" sz="1800" i="1" dirty="0">
                <a:solidFill>
                  <a:schemeClr val="bg1"/>
                </a:solidFill>
              </a:rPr>
              <a:t>and to show him or herself </a:t>
            </a:r>
            <a:br>
              <a:rPr lang="en-US" altLang="en-US" sz="1800" i="1" dirty="0">
                <a:solidFill>
                  <a:schemeClr val="bg1"/>
                </a:solidFill>
              </a:rPr>
            </a:br>
            <a:r>
              <a:rPr lang="en-US" altLang="en-US" sz="1800" i="1" dirty="0">
                <a:solidFill>
                  <a:schemeClr val="bg1"/>
                </a:solidFill>
              </a:rPr>
              <a:t>to be </a:t>
            </a:r>
            <a:r>
              <a:rPr lang="en-US" altLang="en-US" sz="1800" i="1" dirty="0" smtClean="0">
                <a:solidFill>
                  <a:schemeClr val="bg1"/>
                </a:solidFill>
              </a:rPr>
              <a:t>an</a:t>
            </a:r>
            <a:r>
              <a:rPr lang="en-US" altLang="en-US" sz="2800" i="1" dirty="0" smtClean="0">
                <a:solidFill>
                  <a:schemeClr val="bg1"/>
                </a:solidFill>
              </a:rPr>
              <a:t> </a:t>
            </a:r>
            <a:r>
              <a:rPr lang="en-US" altLang="en-US" sz="2800" b="1" i="1" dirty="0">
                <a:solidFill>
                  <a:schemeClr val="bg1"/>
                </a:solidFill>
              </a:rPr>
              <a:t>effective </a:t>
            </a:r>
            <a:r>
              <a:rPr lang="en-US" altLang="en-US" sz="2800" b="1" i="1" dirty="0" smtClean="0">
                <a:solidFill>
                  <a:schemeClr val="bg1"/>
                </a:solidFill>
              </a:rPr>
              <a:t>teacher.</a:t>
            </a:r>
            <a:r>
              <a:rPr lang="en-US" altLang="en-US" sz="2800" i="1" dirty="0">
                <a:solidFill>
                  <a:schemeClr val="bg1"/>
                </a:solidFill>
              </a:rPr>
              <a:t/>
            </a:r>
            <a:br>
              <a:rPr lang="en-US" altLang="en-US" sz="2800" i="1" dirty="0">
                <a:solidFill>
                  <a:schemeClr val="bg1"/>
                </a:solidFill>
              </a:rPr>
            </a:br>
            <a:endParaRPr lang="en-US" sz="2800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7" y="864108"/>
            <a:ext cx="7696199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National</a:t>
            </a:r>
            <a:r>
              <a:rPr lang="en-US" sz="2400" dirty="0" smtClean="0"/>
              <a:t> recognition for promotion to </a:t>
            </a:r>
            <a:r>
              <a:rPr lang="en-US" sz="2400" b="1" dirty="0" smtClean="0">
                <a:solidFill>
                  <a:srgbClr val="C00000"/>
                </a:solidFill>
              </a:rPr>
              <a:t>Associate Professor.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International</a:t>
            </a:r>
            <a:r>
              <a:rPr lang="en-US" sz="2400" dirty="0" smtClean="0"/>
              <a:t> recognition for promotion to full </a:t>
            </a:r>
            <a:r>
              <a:rPr lang="en-US" sz="2400" b="1" dirty="0" smtClean="0">
                <a:solidFill>
                  <a:srgbClr val="C00000"/>
                </a:solidFill>
              </a:rPr>
              <a:t>Professor.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Accomplishments</a:t>
            </a:r>
            <a:r>
              <a:rPr lang="en-US" sz="2400" dirty="0" smtClean="0"/>
              <a:t> in research, creative professional activity, teaching and education.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 candidate must demonstrate teaching/education activity</a:t>
            </a:r>
            <a:r>
              <a:rPr lang="en-US" sz="2400" dirty="0" smtClean="0"/>
              <a:t>. </a:t>
            </a:r>
            <a:r>
              <a:rPr lang="en-US" sz="2400" b="1" dirty="0" smtClean="0">
                <a:solidFill>
                  <a:srgbClr val="C00000"/>
                </a:solidFill>
              </a:rPr>
              <a:t>Mandatory</a:t>
            </a:r>
            <a:r>
              <a:rPr lang="en-US" sz="2400" dirty="0" smtClean="0"/>
              <a:t> component of a senior promotion dossier.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159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25" y="1123837"/>
            <a:ext cx="3238499" cy="4601183"/>
          </a:xfrm>
        </p:spPr>
        <p:txBody>
          <a:bodyPr>
            <a:normAutofit/>
          </a:bodyPr>
          <a:lstStyle/>
          <a:p>
            <a:r>
              <a:rPr lang="en-US" altLang="en-US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You need to demonstrate </a:t>
            </a:r>
            <a:r>
              <a:rPr lang="en-US" altLang="en-US" sz="2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  <a:r>
              <a:rPr lang="en-US" altLang="en-US" sz="28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excellence</a:t>
            </a:r>
            <a:r>
              <a:rPr lang="en-US" altLang="en-US" sz="2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” </a:t>
            </a:r>
            <a:r>
              <a:rPr lang="en-US" altLang="en-US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altLang="en-US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altLang="en-US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 </a:t>
            </a:r>
            <a:r>
              <a:rPr lang="en-US" altLang="en-US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at least </a:t>
            </a:r>
            <a:r>
              <a:rPr lang="en-US" altLang="en-US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altLang="en-US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altLang="en-US" sz="28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ONE</a:t>
            </a:r>
            <a:r>
              <a:rPr lang="en-US" altLang="en-US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area </a:t>
            </a:r>
            <a:r>
              <a:rPr lang="en-US" altLang="en-US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altLang="en-US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altLang="en-US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and </a:t>
            </a:r>
            <a:r>
              <a:rPr lang="en-US" altLang="en-US" sz="2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  <a:r>
              <a:rPr lang="en-US" altLang="en-US" sz="28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competence</a:t>
            </a:r>
            <a:r>
              <a:rPr lang="en-US" altLang="en-US" sz="2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” </a:t>
            </a:r>
            <a:r>
              <a:rPr lang="en-US" altLang="en-US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altLang="en-US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altLang="en-US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 </a:t>
            </a:r>
            <a:r>
              <a:rPr lang="en-US" altLang="en-US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the other areas.</a:t>
            </a:r>
            <a:br>
              <a:rPr lang="en-US" altLang="en-US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en-US" sz="1600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931026"/>
            <a:ext cx="3474720" cy="4069080"/>
          </a:xfrm>
        </p:spPr>
        <p:txBody>
          <a:bodyPr/>
          <a:lstStyle/>
          <a:p>
            <a:r>
              <a:rPr lang="en-US" altLang="en-US" sz="2800" dirty="0"/>
              <a:t>Teaching and </a:t>
            </a:r>
            <a:r>
              <a:rPr lang="en-US" altLang="en-US" sz="2800" dirty="0" smtClean="0"/>
              <a:t>Education</a:t>
            </a:r>
          </a:p>
          <a:p>
            <a:pPr marL="0" indent="0">
              <a:buNone/>
            </a:pP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smtClean="0">
                <a:solidFill>
                  <a:srgbClr val="C00000"/>
                </a:solidFill>
              </a:rPr>
              <a:t>  along with:</a:t>
            </a:r>
            <a:endParaRPr lang="en-US" altLang="en-US" sz="2800" b="1" dirty="0">
              <a:solidFill>
                <a:srgbClr val="C00000"/>
              </a:solidFill>
            </a:endParaRPr>
          </a:p>
          <a:p>
            <a:r>
              <a:rPr lang="en-US" altLang="en-US" sz="2800" dirty="0" smtClean="0"/>
              <a:t>Research</a:t>
            </a:r>
          </a:p>
          <a:p>
            <a:pPr marL="0" indent="0">
              <a:buNone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  </a:t>
            </a:r>
            <a:r>
              <a:rPr lang="en-US" altLang="en-US" sz="2800" b="1" dirty="0" smtClean="0">
                <a:solidFill>
                  <a:srgbClr val="C00000"/>
                </a:solidFill>
              </a:rPr>
              <a:t>and/or</a:t>
            </a:r>
            <a:endParaRPr lang="en-US" altLang="en-US" sz="2800" b="1" dirty="0">
              <a:solidFill>
                <a:srgbClr val="C00000"/>
              </a:solidFill>
            </a:endParaRPr>
          </a:p>
          <a:p>
            <a:r>
              <a:rPr lang="en-US" altLang="en-US" sz="2800" dirty="0"/>
              <a:t>Creative  Professional Activity (CPA)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45146" y="213360"/>
            <a:ext cx="3474720" cy="4373348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PLUS </a:t>
            </a:r>
            <a:r>
              <a:rPr lang="en-US" sz="4000" b="1" dirty="0" smtClean="0">
                <a:solidFill>
                  <a:srgbClr val="C00000"/>
                </a:solidFill>
              </a:rPr>
              <a:t>5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800" dirty="0" smtClean="0"/>
              <a:t>significant scholarly pieces of work and/or publications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i="1" dirty="0" smtClean="0"/>
              <a:t>For example: publications, CPA work, curriculum design, government documents, book/chapters, website development.</a:t>
            </a:r>
            <a:endParaRPr lang="en-US" sz="1600" i="1" dirty="0"/>
          </a:p>
        </p:txBody>
      </p:sp>
      <p:sp>
        <p:nvSpPr>
          <p:cNvPr id="5" name="Rounded Rectangle 4"/>
          <p:cNvSpPr/>
          <p:nvPr/>
        </p:nvSpPr>
        <p:spPr>
          <a:xfrm>
            <a:off x="3867912" y="5168067"/>
            <a:ext cx="7554468" cy="90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Time is dedicated in Workshop #2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1538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waiver of external </a:t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50327" y="675249"/>
            <a:ext cx="3474720" cy="5637628"/>
          </a:xfrm>
          <a:ln>
            <a:solidFill>
              <a:srgbClr val="002060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Do you have sustained “</a:t>
            </a:r>
            <a:r>
              <a:rPr lang="en-US" b="1" dirty="0" smtClean="0">
                <a:solidFill>
                  <a:srgbClr val="0070C0"/>
                </a:solidFill>
              </a:rPr>
              <a:t>excellence</a:t>
            </a:r>
            <a:r>
              <a:rPr lang="en-US" dirty="0" smtClean="0"/>
              <a:t>”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in teaching and education?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r>
              <a:rPr lang="en-US" dirty="0" smtClean="0"/>
              <a:t>A Waiver of External Review recognizes the fact that some faculty may spend a large portion of their time in clinical work and teaching as opposed to scholarship (research/CPA) and therefore are </a:t>
            </a:r>
            <a:r>
              <a:rPr lang="en-US" u="sng" dirty="0" smtClean="0"/>
              <a:t>not</a:t>
            </a:r>
            <a:r>
              <a:rPr lang="en-US" dirty="0" smtClean="0"/>
              <a:t> necessarily known nationally or internationally</a:t>
            </a:r>
          </a:p>
          <a:p>
            <a:r>
              <a:rPr lang="en-US" dirty="0" smtClean="0"/>
              <a:t>The Waiver should </a:t>
            </a:r>
            <a:r>
              <a:rPr lang="en-US" u="sng" dirty="0" smtClean="0"/>
              <a:t>not</a:t>
            </a:r>
            <a:r>
              <a:rPr lang="en-US" dirty="0" smtClean="0"/>
              <a:t> be used for a candidate where research/CPA is an important part of the evaluation</a:t>
            </a:r>
          </a:p>
          <a:p>
            <a:r>
              <a:rPr lang="en-US" b="1" u="sng" dirty="0" smtClean="0"/>
              <a:t>Internal</a:t>
            </a:r>
            <a:r>
              <a:rPr lang="en-US" dirty="0" smtClean="0"/>
              <a:t> referee letters are only solicited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** important **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i="1" dirty="0" smtClean="0">
                <a:solidFill>
                  <a:srgbClr val="0070C0"/>
                </a:solidFill>
              </a:rPr>
              <a:t>Identify </a:t>
            </a:r>
            <a:r>
              <a:rPr lang="en-US" sz="1600" i="1" dirty="0">
                <a:solidFill>
                  <a:srgbClr val="0070C0"/>
                </a:solidFill>
              </a:rPr>
              <a:t>at the time of </a:t>
            </a:r>
            <a:r>
              <a:rPr lang="en-US" sz="1600" i="1" dirty="0" smtClean="0">
                <a:solidFill>
                  <a:srgbClr val="0070C0"/>
                </a:solidFill>
              </a:rPr>
              <a:t>meeting with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i="1" dirty="0" smtClean="0">
                <a:solidFill>
                  <a:srgbClr val="0070C0"/>
                </a:solidFill>
              </a:rPr>
              <a:t> Dr White &amp; in your pre-application.</a:t>
            </a:r>
            <a:endParaRPr lang="en-US" sz="1600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2612" y="675249"/>
            <a:ext cx="3474720" cy="5637628"/>
          </a:xfrm>
          <a:ln>
            <a:solidFill>
              <a:srgbClr val="002060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Candidates seeking promotion on the basis of </a:t>
            </a:r>
            <a:r>
              <a:rPr lang="en-US" b="1" dirty="0" smtClean="0">
                <a:solidFill>
                  <a:srgbClr val="0070C0"/>
                </a:solidFill>
              </a:rPr>
              <a:t>EXCELLENCE</a:t>
            </a:r>
            <a:r>
              <a:rPr lang="en-US" dirty="0" smtClean="0"/>
              <a:t>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in teaching would be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expected to show evidence in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70C0"/>
                </a:solidFill>
              </a:rPr>
              <a:t>three or more</a:t>
            </a:r>
            <a:r>
              <a:rPr lang="en-US" dirty="0" smtClean="0"/>
              <a:t>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of these attributes: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Lecturing to large group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Facilitation of small groups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One-to-one teaching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Supervision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Mentoring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PLUS</a:t>
            </a:r>
          </a:p>
          <a:p>
            <a:r>
              <a:rPr lang="en-US" dirty="0" smtClean="0"/>
              <a:t>Mastery of the subject area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b="1" i="1" dirty="0" smtClean="0">
                <a:solidFill>
                  <a:srgbClr val="0070C0"/>
                </a:solidFill>
              </a:rPr>
              <a:t>Reference: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i="1" dirty="0" smtClean="0">
                <a:solidFill>
                  <a:srgbClr val="0070C0"/>
                </a:solidFill>
              </a:rPr>
              <a:t>Manual for Academic Promotion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1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13" y="1679172"/>
            <a:ext cx="5502625" cy="389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86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steps in the senior promotion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9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</a:t>
            </a:r>
            <a:br>
              <a:rPr lang="en-US" dirty="0" smtClean="0"/>
            </a:br>
            <a:r>
              <a:rPr lang="en-US" dirty="0" smtClean="0"/>
              <a:t>steps</a:t>
            </a:r>
            <a:br>
              <a:rPr lang="en-US" dirty="0" smtClean="0"/>
            </a:br>
            <a:r>
              <a:rPr lang="en-US" sz="2000" dirty="0"/>
              <a:t>(handout)</a:t>
            </a:r>
            <a:br>
              <a:rPr lang="en-US" sz="20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7790688" cy="512064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Senior Promotion Timeline</a:t>
            </a:r>
          </a:p>
          <a:p>
            <a:pPr marL="0" indent="0">
              <a:buNone/>
            </a:pPr>
            <a:r>
              <a:rPr lang="en-US" sz="2400" dirty="0" smtClean="0"/>
              <a:t>Important dates - 2020-2021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Meet with your respective Chief/DFCM Division/Program </a:t>
            </a:r>
            <a:r>
              <a:rPr lang="en-US" sz="2400" dirty="0" smtClean="0"/>
              <a:t>Director </a:t>
            </a:r>
            <a:r>
              <a:rPr lang="en-US" sz="2400" dirty="0" smtClean="0">
                <a:sym typeface="Wingdings" panose="05000000000000000000" pitchFamily="2" charset="2"/>
              </a:rPr>
              <a:t> </a:t>
            </a:r>
            <a:r>
              <a:rPr lang="en-US" sz="24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by March 31.2020</a:t>
            </a:r>
            <a:endParaRPr lang="en-US" sz="24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Meet with Dr </a:t>
            </a:r>
            <a:r>
              <a:rPr lang="en-US" sz="2400" dirty="0" smtClean="0"/>
              <a:t>White </a:t>
            </a:r>
            <a:r>
              <a:rPr lang="en-US" sz="2400" dirty="0">
                <a:sym typeface="Wingdings" panose="05000000000000000000" pitchFamily="2" charset="2"/>
              </a:rPr>
              <a:t> </a:t>
            </a:r>
            <a:r>
              <a:rPr lang="en-US" sz="2400" b="1" dirty="0">
                <a:solidFill>
                  <a:srgbClr val="0070C0"/>
                </a:solidFill>
                <a:sym typeface="Wingdings" panose="05000000000000000000" pitchFamily="2" charset="2"/>
              </a:rPr>
              <a:t>by March 31.2020</a:t>
            </a:r>
            <a:endParaRPr lang="en-US" sz="24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Attend </a:t>
            </a:r>
            <a:r>
              <a:rPr lang="en-US" sz="2400" dirty="0"/>
              <a:t>the </a:t>
            </a:r>
            <a:r>
              <a:rPr lang="en-US" sz="2400" dirty="0" smtClean="0"/>
              <a:t>workshops </a:t>
            </a:r>
            <a:r>
              <a:rPr lang="en-US" sz="2400" dirty="0">
                <a:sym typeface="Wingdings" panose="05000000000000000000" pitchFamily="2" charset="2"/>
              </a:rPr>
              <a:t> </a:t>
            </a:r>
            <a:r>
              <a:rPr lang="en-US" sz="24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#2: February 18.2020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Submit a pre-application </a:t>
            </a:r>
            <a:r>
              <a:rPr lang="en-US" sz="2400" dirty="0">
                <a:sym typeface="Wingdings" panose="05000000000000000000" pitchFamily="2" charset="2"/>
              </a:rPr>
              <a:t> </a:t>
            </a:r>
            <a:r>
              <a:rPr lang="en-US" sz="2400" b="1" dirty="0">
                <a:solidFill>
                  <a:srgbClr val="0070C0"/>
                </a:solidFill>
                <a:sym typeface="Wingdings" panose="05000000000000000000" pitchFamily="2" charset="2"/>
              </a:rPr>
              <a:t>by April 3.2020</a:t>
            </a:r>
            <a:endParaRPr lang="en-US" sz="24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ym typeface="Wingdings" panose="05000000000000000000" pitchFamily="2" charset="2"/>
              </a:rPr>
              <a:t>Place a calendar “hold” for </a:t>
            </a:r>
            <a:r>
              <a:rPr lang="en-US" sz="2400" dirty="0">
                <a:sym typeface="Wingdings" panose="05000000000000000000" pitchFamily="2" charset="2"/>
              </a:rPr>
              <a:t> </a:t>
            </a:r>
            <a:r>
              <a:rPr lang="en-US" sz="24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workshop #3: May 26.2020 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7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senior promotion </a:t>
            </a:r>
            <a:br>
              <a:rPr lang="en-US" dirty="0" smtClean="0"/>
            </a:br>
            <a:r>
              <a:rPr lang="en-US" dirty="0" smtClean="0"/>
              <a:t>pre-application +</a:t>
            </a:r>
            <a:br>
              <a:rPr lang="en-US" dirty="0" smtClean="0"/>
            </a:br>
            <a:r>
              <a:rPr lang="en-US" dirty="0" smtClean="0"/>
              <a:t>dossier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54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documents for submitting a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pre-application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1200" dirty="0" smtClean="0"/>
              <a:t>(available on our website)</a:t>
            </a:r>
            <a:endParaRPr lang="en-US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316117"/>
            <a:ext cx="3474720" cy="807720"/>
          </a:xfrm>
        </p:spPr>
        <p:txBody>
          <a:bodyPr/>
          <a:lstStyle/>
          <a:p>
            <a:r>
              <a:rPr lang="en-US" dirty="0" smtClean="0"/>
              <a:t>Required documents: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222860"/>
            <a:ext cx="3474720" cy="4023360"/>
          </a:xfrm>
        </p:spPr>
        <p:txBody>
          <a:bodyPr/>
          <a:lstStyle/>
          <a:p>
            <a:pPr lvl="0"/>
            <a:r>
              <a:rPr lang="en-US" dirty="0"/>
              <a:t>Application Form</a:t>
            </a:r>
          </a:p>
          <a:p>
            <a:pPr lvl="0"/>
            <a:r>
              <a:rPr lang="en-US" dirty="0"/>
              <a:t>Identified areas of excellence </a:t>
            </a:r>
            <a:r>
              <a:rPr lang="en-US" dirty="0" smtClean="0"/>
              <a:t>and competence </a:t>
            </a:r>
            <a:endParaRPr lang="en-US" dirty="0"/>
          </a:p>
          <a:p>
            <a:pPr lvl="0"/>
            <a:r>
              <a:rPr lang="en-US" dirty="0"/>
              <a:t>Identified scholarly pieces of work (5)</a:t>
            </a:r>
          </a:p>
          <a:p>
            <a:pPr lvl="0"/>
            <a:r>
              <a:rPr lang="en-US" dirty="0"/>
              <a:t>Curriculum Vitae</a:t>
            </a:r>
          </a:p>
          <a:p>
            <a:pPr lvl="0"/>
            <a:r>
              <a:rPr lang="en-US" dirty="0"/>
              <a:t>Teaching Dossier </a:t>
            </a:r>
          </a:p>
          <a:p>
            <a:pPr lvl="0"/>
            <a:r>
              <a:rPr lang="en-US" dirty="0"/>
              <a:t>Teaching data summary report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2" y="374055"/>
            <a:ext cx="3474720" cy="813171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DUE DATE: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2" y="1123837"/>
            <a:ext cx="3474720" cy="292015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Friday April 3.2020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 pre-application is reviewed in Workshop #2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Sample applications will be provided at the Workshop</a:t>
            </a:r>
          </a:p>
        </p:txBody>
      </p:sp>
      <p:sp>
        <p:nvSpPr>
          <p:cNvPr id="7" name="Oval 6"/>
          <p:cNvSpPr/>
          <p:nvPr/>
        </p:nvSpPr>
        <p:spPr>
          <a:xfrm>
            <a:off x="8216778" y="1222860"/>
            <a:ext cx="2678087" cy="84748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867912" y="5143129"/>
            <a:ext cx="7554468" cy="90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Time is dedicated in Workshop #2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0665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documents </a:t>
            </a:r>
            <a:r>
              <a:rPr lang="en-US" sz="2400" dirty="0"/>
              <a:t>for submitting a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>senior </a:t>
            </a:r>
            <a:r>
              <a:rPr lang="en-US" dirty="0"/>
              <a:t>promotion dossier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600" dirty="0"/>
              <a:t>(</a:t>
            </a:r>
            <a:r>
              <a:rPr lang="en-US" sz="1600" dirty="0" smtClean="0"/>
              <a:t>handout + next slide)</a:t>
            </a:r>
            <a:endParaRPr lang="en-US" sz="1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316117"/>
            <a:ext cx="3474720" cy="807720"/>
          </a:xfrm>
        </p:spPr>
        <p:txBody>
          <a:bodyPr/>
          <a:lstStyle/>
          <a:p>
            <a:r>
              <a:rPr lang="en-US" dirty="0" smtClean="0"/>
              <a:t>Required documents: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123837"/>
            <a:ext cx="3474720" cy="38179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Set documents are required in the areas you have claimed “excellence” or “competece”: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Reporting documents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Teaching &amp; </a:t>
            </a:r>
            <a:r>
              <a:rPr lang="en-US" dirty="0" smtClean="0"/>
              <a:t>education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rgbClr val="0070C0"/>
                </a:solidFill>
              </a:rPr>
              <a:t>plus</a:t>
            </a:r>
            <a:endParaRPr lang="en-US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Research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rgbClr val="0070C0"/>
                </a:solidFill>
              </a:rPr>
              <a:t>and/or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CPA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Administrative service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5 publications/scholarly pieces of work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34471" y="319551"/>
            <a:ext cx="3474720" cy="813171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DUE DATE: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34471" y="1098545"/>
            <a:ext cx="3595776" cy="340228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week of September 2 – 4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Components of the dossier are </a:t>
            </a:r>
            <a:r>
              <a:rPr lang="en-US" dirty="0"/>
              <a:t>reviewed </a:t>
            </a:r>
            <a:r>
              <a:rPr lang="en-US" dirty="0" smtClean="0"/>
              <a:t>at </a:t>
            </a:r>
            <a:r>
              <a:rPr lang="en-US" dirty="0"/>
              <a:t>Workshop #</a:t>
            </a:r>
            <a:r>
              <a:rPr lang="en-US" dirty="0" smtClean="0"/>
              <a:t>2 and Workshop #3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Sample </a:t>
            </a:r>
            <a:r>
              <a:rPr lang="en-US" dirty="0" smtClean="0"/>
              <a:t>dossiers will </a:t>
            </a:r>
            <a:r>
              <a:rPr lang="en-US" dirty="0"/>
              <a:t>be provided at </a:t>
            </a:r>
            <a:r>
              <a:rPr lang="en-US" dirty="0" smtClean="0"/>
              <a:t>Workshop </a:t>
            </a:r>
            <a:r>
              <a:rPr lang="en-US" dirty="0"/>
              <a:t>#</a:t>
            </a:r>
            <a:r>
              <a:rPr lang="en-US" dirty="0" smtClean="0"/>
              <a:t>2 and Workshop #3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867912" y="5184692"/>
            <a:ext cx="7554468" cy="90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Time is dedicated in Workshop #3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7734471" y="1132722"/>
            <a:ext cx="3306737" cy="93345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30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435320"/>
              </p:ext>
            </p:extLst>
          </p:nvPr>
        </p:nvGraphicFramePr>
        <p:xfrm>
          <a:off x="1222132" y="395648"/>
          <a:ext cx="9821006" cy="6072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1117">
                  <a:extLst>
                    <a:ext uri="{9D8B030D-6E8A-4147-A177-3AD203B41FA5}">
                      <a16:colId xmlns:a16="http://schemas.microsoft.com/office/drawing/2014/main" val="2066454466"/>
                    </a:ext>
                  </a:extLst>
                </a:gridCol>
                <a:gridCol w="1671415">
                  <a:extLst>
                    <a:ext uri="{9D8B030D-6E8A-4147-A177-3AD203B41FA5}">
                      <a16:colId xmlns:a16="http://schemas.microsoft.com/office/drawing/2014/main" val="2455847581"/>
                    </a:ext>
                  </a:extLst>
                </a:gridCol>
                <a:gridCol w="1600434">
                  <a:extLst>
                    <a:ext uri="{9D8B030D-6E8A-4147-A177-3AD203B41FA5}">
                      <a16:colId xmlns:a16="http://schemas.microsoft.com/office/drawing/2014/main" val="1787001788"/>
                    </a:ext>
                  </a:extLst>
                </a:gridCol>
                <a:gridCol w="1668683">
                  <a:extLst>
                    <a:ext uri="{9D8B030D-6E8A-4147-A177-3AD203B41FA5}">
                      <a16:colId xmlns:a16="http://schemas.microsoft.com/office/drawing/2014/main" val="1983907781"/>
                    </a:ext>
                  </a:extLst>
                </a:gridCol>
                <a:gridCol w="1522632">
                  <a:extLst>
                    <a:ext uri="{9D8B030D-6E8A-4147-A177-3AD203B41FA5}">
                      <a16:colId xmlns:a16="http://schemas.microsoft.com/office/drawing/2014/main" val="196679761"/>
                    </a:ext>
                  </a:extLst>
                </a:gridCol>
                <a:gridCol w="1756725">
                  <a:extLst>
                    <a:ext uri="{9D8B030D-6E8A-4147-A177-3AD203B41FA5}">
                      <a16:colId xmlns:a16="http://schemas.microsoft.com/office/drawing/2014/main" val="1802254259"/>
                    </a:ext>
                  </a:extLst>
                </a:gridCol>
              </a:tblGrid>
              <a:tr h="1021157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A Senior Promotion Dossier – Electronic File Management Checklist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Department of Family and Community Medicine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701856"/>
                  </a:ext>
                </a:extLst>
              </a:tr>
              <a:tr h="8598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sym typeface="Wingdings" panose="05000000000000000000" pitchFamily="2" charset="2"/>
                        </a:rPr>
                        <a:t></a:t>
                      </a:r>
                      <a:r>
                        <a:rPr lang="en-US" sz="1000" dirty="0">
                          <a:effectLst/>
                        </a:rPr>
                        <a:t>  REPORTING DOCUMENTS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sym typeface="Wingdings" panose="05000000000000000000" pitchFamily="2" charset="2"/>
                        </a:rPr>
                        <a:t></a:t>
                      </a:r>
                      <a:r>
                        <a:rPr lang="en-US" sz="1000" dirty="0">
                          <a:effectLst/>
                        </a:rPr>
                        <a:t>  RESEARCH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sym typeface="Wingdings" panose="05000000000000000000" pitchFamily="2" charset="2"/>
                        </a:rPr>
                        <a:t></a:t>
                      </a:r>
                      <a:r>
                        <a:rPr lang="en-US" sz="1000" dirty="0">
                          <a:effectLst/>
                        </a:rPr>
                        <a:t> CREATIVE PROFESSIONAL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ACTIVITY (CPA)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sym typeface="Wingdings" panose="05000000000000000000" pitchFamily="2" charset="2"/>
                        </a:rPr>
                        <a:t></a:t>
                      </a:r>
                      <a:r>
                        <a:rPr lang="en-US" sz="1000" dirty="0">
                          <a:effectLst/>
                        </a:rPr>
                        <a:t> TEACHING &amp; EDUCATION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sym typeface="Wingdings" panose="05000000000000000000" pitchFamily="2" charset="2"/>
                        </a:rPr>
                        <a:t></a:t>
                      </a:r>
                      <a:r>
                        <a:rPr lang="en-US" sz="1000" dirty="0">
                          <a:effectLst/>
                        </a:rPr>
                        <a:t> ADMIN SERVICE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sym typeface="Wingdings" panose="05000000000000000000" pitchFamily="2" charset="2"/>
                        </a:rPr>
                        <a:t></a:t>
                      </a:r>
                      <a:r>
                        <a:rPr lang="en-US" sz="1000" dirty="0">
                          <a:effectLst/>
                        </a:rPr>
                        <a:t> CV &amp;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PUBLICATIONS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AND OR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SCHOLARLY WORK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extLst>
                  <a:ext uri="{0D108BD9-81ED-4DB2-BD59-A6C34878D82A}">
                    <a16:rowId xmlns:a16="http://schemas.microsoft.com/office/drawing/2014/main" val="1283173719"/>
                  </a:ext>
                </a:extLst>
              </a:tr>
              <a:tr h="4191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This folder must include the following files: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If applicable, this folder must include the following files: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If applicable, this folder must include the following files: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This folder must include the following files: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This folder must include the following files: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If applicable, this folder must include the following files: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extLst>
                  <a:ext uri="{0D108BD9-81ED-4DB2-BD59-A6C34878D82A}">
                    <a16:rowId xmlns:a16="http://schemas.microsoft.com/office/drawing/2014/main" val="3538032176"/>
                  </a:ext>
                </a:extLst>
              </a:tr>
              <a:tr h="139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Smith_Jane_Application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Smith_Jane_Research_Stmt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Smith_Jane_CPA_Stmt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Smith_Jane_TE_Stmt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Smith_Jane_Admin_Stmt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Smith_Jane_ScholaryWork_1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extLst>
                  <a:ext uri="{0D108BD9-81ED-4DB2-BD59-A6C34878D82A}">
                    <a16:rowId xmlns:a16="http://schemas.microsoft.com/office/drawing/2014/main" val="3324280096"/>
                  </a:ext>
                </a:extLst>
              </a:tr>
              <a:tr h="139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Smith_Jane_Referee_List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Smith_Jane_Research_Form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Smith_Jane_CPA_Letters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Smith_Jane_TE_Dossier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Smith_Jane_Admin_Doc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Smith_Jane_ScholaryWork_2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extLst>
                  <a:ext uri="{0D108BD9-81ED-4DB2-BD59-A6C34878D82A}">
                    <a16:rowId xmlns:a16="http://schemas.microsoft.com/office/drawing/2014/main" val="325766574"/>
                  </a:ext>
                </a:extLst>
              </a:tr>
              <a:tr h="139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Smith_Jane_Research_Doc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Smith_Jane_CPA_Doc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Smith_Jane_TE_Evaluations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Smith_Jane_ScholaryWork_3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extLst>
                  <a:ext uri="{0D108BD9-81ED-4DB2-BD59-A6C34878D82A}">
                    <a16:rowId xmlns:a16="http://schemas.microsoft.com/office/drawing/2014/main" val="3275871655"/>
                  </a:ext>
                </a:extLst>
              </a:tr>
              <a:tr h="139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Smith_Jane_H_Index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Smith_Jane_Table7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Smith_Jane_ScholaryWork_4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extLst>
                  <a:ext uri="{0D108BD9-81ED-4DB2-BD59-A6C34878D82A}">
                    <a16:rowId xmlns:a16="http://schemas.microsoft.com/office/drawing/2014/main" val="2678628481"/>
                  </a:ext>
                </a:extLst>
              </a:tr>
              <a:tr h="139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Smith_Jane_Table3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Smith_Jane_Letters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Smith_Jane_ScholaryWork_5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extLst>
                  <a:ext uri="{0D108BD9-81ED-4DB2-BD59-A6C34878D82A}">
                    <a16:rowId xmlns:a16="http://schemas.microsoft.com/office/drawing/2014/main" val="3491550757"/>
                  </a:ext>
                </a:extLst>
              </a:tr>
              <a:tr h="139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Smith_Jane_Table4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Smith_Jane_CV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extLst>
                  <a:ext uri="{0D108BD9-81ED-4DB2-BD59-A6C34878D82A}">
                    <a16:rowId xmlns:a16="http://schemas.microsoft.com/office/drawing/2014/main" val="2725658233"/>
                  </a:ext>
                </a:extLst>
              </a:tr>
              <a:tr h="139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highlight>
                            <a:srgbClr val="FFFF00"/>
                          </a:highlight>
                        </a:rPr>
                        <a:t>Letters the DFCM will solicit: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Smith_Jane_Table5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Smith_Jane_Refl_Stmt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extLst>
                  <a:ext uri="{0D108BD9-81ED-4DB2-BD59-A6C34878D82A}">
                    <a16:rowId xmlns:a16="http://schemas.microsoft.com/office/drawing/2014/main" val="3087033098"/>
                  </a:ext>
                </a:extLst>
              </a:tr>
              <a:tr h="139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Recommend to the Dean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Smith_Jane_Letter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extLst>
                  <a:ext uri="{0D108BD9-81ED-4DB2-BD59-A6C34878D82A}">
                    <a16:rowId xmlns:a16="http://schemas.microsoft.com/office/drawing/2014/main" val="3970955579"/>
                  </a:ext>
                </a:extLst>
              </a:tr>
              <a:tr h="139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Confirmation letter of DPC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extLst>
                  <a:ext uri="{0D108BD9-81ED-4DB2-BD59-A6C34878D82A}">
                    <a16:rowId xmlns:a16="http://schemas.microsoft.com/office/drawing/2014/main" val="3087334147"/>
                  </a:ext>
                </a:extLst>
              </a:tr>
              <a:tr h="139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Recommend letter of chief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extLst>
                  <a:ext uri="{0D108BD9-81ED-4DB2-BD59-A6C34878D82A}">
                    <a16:rowId xmlns:a16="http://schemas.microsoft.com/office/drawing/2014/main" val="3865019042"/>
                  </a:ext>
                </a:extLst>
              </a:tr>
              <a:tr h="139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Letter of x-appt department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extLst>
                  <a:ext uri="{0D108BD9-81ED-4DB2-BD59-A6C34878D82A}">
                    <a16:rowId xmlns:a16="http://schemas.microsoft.com/office/drawing/2014/main" val="1736423710"/>
                  </a:ext>
                </a:extLst>
              </a:tr>
              <a:tr h="139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External reviewer letters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extLst>
                  <a:ext uri="{0D108BD9-81ED-4DB2-BD59-A6C34878D82A}">
                    <a16:rowId xmlns:a16="http://schemas.microsoft.com/office/drawing/2014/main" val="2765234216"/>
                  </a:ext>
                </a:extLst>
              </a:tr>
              <a:tr h="139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Student letters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extLst>
                  <a:ext uri="{0D108BD9-81ED-4DB2-BD59-A6C34878D82A}">
                    <a16:rowId xmlns:a16="http://schemas.microsoft.com/office/drawing/2014/main" val="389931214"/>
                  </a:ext>
                </a:extLst>
              </a:tr>
              <a:tr h="139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</a:t>
                      </a:r>
                      <a:r>
                        <a:rPr lang="en-US" sz="600" dirty="0">
                          <a:effectLst/>
                        </a:rPr>
                        <a:t>  Waiver of external review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extLst>
                  <a:ext uri="{0D108BD9-81ED-4DB2-BD59-A6C34878D82A}">
                    <a16:rowId xmlns:a16="http://schemas.microsoft.com/office/drawing/2014/main" val="2611895051"/>
                  </a:ext>
                </a:extLst>
              </a:tr>
              <a:tr h="139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extLst>
                  <a:ext uri="{0D108BD9-81ED-4DB2-BD59-A6C34878D82A}">
                    <a16:rowId xmlns:a16="http://schemas.microsoft.com/office/drawing/2014/main" val="2468226618"/>
                  </a:ext>
                </a:extLst>
              </a:tr>
              <a:tr h="139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extLst>
                  <a:ext uri="{0D108BD9-81ED-4DB2-BD59-A6C34878D82A}">
                    <a16:rowId xmlns:a16="http://schemas.microsoft.com/office/drawing/2014/main" val="408604280"/>
                  </a:ext>
                </a:extLst>
              </a:tr>
              <a:tr h="6986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/>
                      </a:r>
                      <a:br>
                        <a:rPr lang="en-US" sz="600" dirty="0">
                          <a:effectLst/>
                        </a:rPr>
                      </a:br>
                      <a:r>
                        <a:rPr lang="en-US" sz="600" dirty="0">
                          <a:effectLst/>
                        </a:rPr>
                        <a:t/>
                      </a:r>
                      <a:br>
                        <a:rPr lang="en-US" sz="600" dirty="0">
                          <a:effectLst/>
                        </a:rPr>
                      </a:br>
                      <a:r>
                        <a:rPr lang="en-US" sz="600" dirty="0">
                          <a:effectLst/>
                          <a:highlight>
                            <a:srgbClr val="FFFF00"/>
                          </a:highlight>
                          <a:sym typeface="Wingdings" panose="05000000000000000000" pitchFamily="2" charset="2"/>
                        </a:rPr>
                        <a:t></a:t>
                      </a:r>
                      <a:r>
                        <a:rPr lang="en-US" sz="600" dirty="0">
                          <a:effectLst/>
                        </a:rPr>
                        <a:t> WORD DOCUMENTS: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The following Word documents (in this category) are provided: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highlight>
                            <a:srgbClr val="FFFF00"/>
                          </a:highlight>
                          <a:sym typeface="Wingdings" panose="05000000000000000000" pitchFamily="2" charset="2"/>
                        </a:rPr>
                        <a:t></a:t>
                      </a:r>
                      <a:r>
                        <a:rPr lang="en-US" sz="600" dirty="0">
                          <a:effectLst/>
                        </a:rPr>
                        <a:t> WORD DOCUMENTS: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The following Word documents (in this category) are provided: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highlight>
                            <a:srgbClr val="FFFF00"/>
                          </a:highlight>
                          <a:sym typeface="Wingdings" panose="05000000000000000000" pitchFamily="2" charset="2"/>
                        </a:rPr>
                        <a:t></a:t>
                      </a:r>
                      <a:r>
                        <a:rPr lang="en-US" sz="600" dirty="0">
                          <a:effectLst/>
                        </a:rPr>
                        <a:t> WORD DOCUMENTS: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The following Word documents (in this category) are provided: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highlight>
                            <a:srgbClr val="FFFF00"/>
                          </a:highlight>
                          <a:sym typeface="Wingdings" panose="05000000000000000000" pitchFamily="2" charset="2"/>
                        </a:rPr>
                        <a:t></a:t>
                      </a:r>
                      <a:r>
                        <a:rPr lang="en-US" sz="600" dirty="0">
                          <a:effectLst/>
                        </a:rPr>
                        <a:t> WORD DOCUMENTS: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The following Word documents (in this category) are provided: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highlight>
                            <a:srgbClr val="FFFF00"/>
                          </a:highlight>
                          <a:sym typeface="Wingdings" panose="05000000000000000000" pitchFamily="2" charset="2"/>
                        </a:rPr>
                        <a:t></a:t>
                      </a:r>
                      <a:r>
                        <a:rPr lang="en-US" sz="600" dirty="0">
                          <a:effectLst/>
                        </a:rPr>
                        <a:t> WORD DOCUMENTS: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highlight>
                            <a:srgbClr val="FFFF00"/>
                          </a:highlight>
                          <a:sym typeface="Wingdings" panose="05000000000000000000" pitchFamily="2" charset="2"/>
                        </a:rPr>
                        <a:t></a:t>
                      </a:r>
                      <a:r>
                        <a:rPr lang="en-US" sz="600" dirty="0">
                          <a:effectLst/>
                        </a:rPr>
                        <a:t> WORD DOCUMENTS: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The following Word documents (in this category) are provided: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 anchor="ctr"/>
                </a:tc>
                <a:extLst>
                  <a:ext uri="{0D108BD9-81ED-4DB2-BD59-A6C34878D82A}">
                    <a16:rowId xmlns:a16="http://schemas.microsoft.com/office/drawing/2014/main" val="4012400782"/>
                  </a:ext>
                </a:extLst>
              </a:tr>
              <a:tr h="279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600" dirty="0">
                          <a:effectLst/>
                        </a:rPr>
                        <a:t>  Application form 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600" dirty="0">
                          <a:effectLst/>
                        </a:rPr>
                        <a:t>   Table 3, 4, 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n/a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600" dirty="0">
                          <a:effectLst/>
                        </a:rPr>
                        <a:t>   Table 7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n/a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600" dirty="0">
                          <a:effectLst/>
                        </a:rPr>
                        <a:t>   Scholarly work/publication statement form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extLst>
                  <a:ext uri="{0D108BD9-81ED-4DB2-BD59-A6C34878D82A}">
                    <a16:rowId xmlns:a16="http://schemas.microsoft.com/office/drawing/2014/main" val="3425837804"/>
                  </a:ext>
                </a:extLst>
              </a:tr>
              <a:tr h="279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600" dirty="0">
                          <a:effectLst/>
                        </a:rPr>
                        <a:t>  Referee/Student Form 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     (Excel)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600" dirty="0">
                          <a:effectLst/>
                        </a:rPr>
                        <a:t>  Publications &amp; research form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600" dirty="0">
                          <a:effectLst/>
                        </a:rPr>
                        <a:t>   Senior promotion colleague letter guidelines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600" dirty="0">
                          <a:effectLst/>
                        </a:rPr>
                        <a:t>   Letter to the chair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extLst>
                  <a:ext uri="{0D108BD9-81ED-4DB2-BD59-A6C34878D82A}">
                    <a16:rowId xmlns:a16="http://schemas.microsoft.com/office/drawing/2014/main" val="673186491"/>
                  </a:ext>
                </a:extLst>
              </a:tr>
              <a:tr h="139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Prepared: January 2020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extLst>
                  <a:ext uri="{0D108BD9-81ED-4DB2-BD59-A6C34878D82A}">
                    <a16:rowId xmlns:a16="http://schemas.microsoft.com/office/drawing/2014/main" val="1620818588"/>
                  </a:ext>
                </a:extLst>
              </a:tr>
              <a:tr h="139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02" marR="54902" marT="0" marB="0"/>
                </a:tc>
                <a:extLst>
                  <a:ext uri="{0D108BD9-81ED-4DB2-BD59-A6C34878D82A}">
                    <a16:rowId xmlns:a16="http://schemas.microsoft.com/office/drawing/2014/main" val="282501881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38349" y="581891"/>
            <a:ext cx="1604356" cy="4405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41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1505966"/>
            <a:ext cx="7315200" cy="4530090"/>
          </a:xfrm>
        </p:spPr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sz="2400" dirty="0" smtClean="0"/>
              <a:t>To Identify the criteria</a:t>
            </a:r>
            <a:r>
              <a:rPr lang="en-CA" sz="2400" dirty="0"/>
              <a:t>, steps, </a:t>
            </a:r>
            <a:r>
              <a:rPr lang="en-CA" sz="2400" dirty="0" smtClean="0"/>
              <a:t>timeline and process for a senior promotion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To understand </a:t>
            </a:r>
            <a:r>
              <a:rPr lang="en-US" sz="2400" dirty="0"/>
              <a:t>the components and requirement documents of a </a:t>
            </a:r>
            <a:r>
              <a:rPr lang="en-US" sz="2400" dirty="0" smtClean="0"/>
              <a:t>(1) prep-application and (2) a senior </a:t>
            </a:r>
            <a:r>
              <a:rPr lang="en-US" sz="2400" dirty="0"/>
              <a:t>promotion </a:t>
            </a:r>
            <a:r>
              <a:rPr lang="en-US" sz="2400" dirty="0" smtClean="0"/>
              <a:t>dossier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To help you look at the academic work you are engaged 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Take home message – Early Do’s &amp; Early Don’ts</a:t>
            </a:r>
            <a:endParaRPr lang="en-US" dirty="0"/>
          </a:p>
        </p:txBody>
      </p:sp>
      <p:pic>
        <p:nvPicPr>
          <p:cNvPr id="4" name="Picture 3" descr="cid:image001.jpg@01D4EF8C.0D66D55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268" y="864108"/>
            <a:ext cx="5324608" cy="913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5" y="4961221"/>
            <a:ext cx="3257550" cy="95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43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13" y="1679172"/>
            <a:ext cx="5502625" cy="389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take home message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72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</a:t>
            </a:r>
            <a:br>
              <a:rPr lang="en-US" dirty="0" smtClean="0"/>
            </a:br>
            <a:r>
              <a:rPr lang="en-US" dirty="0" smtClean="0"/>
              <a:t>do’s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1168" y="1123837"/>
            <a:ext cx="7315200" cy="5653927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  Meet with your respective chief/DFCM division director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  Secure administrative support </a:t>
            </a:r>
            <a:r>
              <a:rPr lang="en-US" sz="1600" dirty="0" smtClean="0"/>
              <a:t>(on site or privately) </a:t>
            </a:r>
            <a:endParaRPr lang="en-US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  Book dedicated time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  Review and update your </a:t>
            </a:r>
            <a:r>
              <a:rPr lang="en-US" sz="2400" b="1" dirty="0" smtClean="0">
                <a:solidFill>
                  <a:srgbClr val="0070C0"/>
                </a:solidFill>
              </a:rPr>
              <a:t>CV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  Review and update your </a:t>
            </a:r>
            <a:r>
              <a:rPr lang="en-US" sz="2400" b="1" dirty="0" smtClean="0">
                <a:solidFill>
                  <a:srgbClr val="0070C0"/>
                </a:solidFill>
              </a:rPr>
              <a:t>teaching dossier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  Start organizing evidence of your scholarly activities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  Keep all your evaluations, letters, emails that speak to the impact of your work (from colleagues)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  Collect your </a:t>
            </a:r>
            <a:r>
              <a:rPr lang="en-US" sz="2400" b="1" dirty="0" smtClean="0">
                <a:solidFill>
                  <a:srgbClr val="0070C0"/>
                </a:solidFill>
              </a:rPr>
              <a:t>TES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 chart in data summary table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600" b="1" dirty="0" smtClean="0">
                <a:solidFill>
                  <a:srgbClr val="0070C0"/>
                </a:solidFill>
              </a:rPr>
              <a:t>R </a:t>
            </a:r>
            <a:r>
              <a:rPr lang="en-US" sz="2600" b="1" dirty="0">
                <a:solidFill>
                  <a:srgbClr val="0070C0"/>
                </a:solidFill>
              </a:rPr>
              <a:t>E A D </a:t>
            </a:r>
            <a:r>
              <a:rPr lang="en-US" sz="2600" b="1" dirty="0" smtClean="0">
                <a:solidFill>
                  <a:srgbClr val="0070C0"/>
                </a:solidFill>
              </a:rPr>
              <a:t> </a:t>
            </a:r>
            <a:r>
              <a:rPr lang="en-US" sz="2600" b="1" dirty="0" smtClean="0"/>
              <a:t>the </a:t>
            </a:r>
            <a:r>
              <a:rPr lang="en-US" sz="2600" b="1" dirty="0"/>
              <a:t>Manual for Academic Promotion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23" y="1123837"/>
            <a:ext cx="1481137" cy="148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139" y="1291737"/>
            <a:ext cx="813177" cy="81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4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</a:t>
            </a:r>
            <a:br>
              <a:rPr lang="en-US" dirty="0" smtClean="0"/>
            </a:br>
            <a:r>
              <a:rPr lang="en-US" dirty="0" smtClean="0"/>
              <a:t>don’ts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Ask friends or colleagues to serve as an internal or external referee – this is covered in Workshop #3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Approach referees directly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Throw away/delete anything!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Leave your pre-application to the last minute – this is a very time dedicated application process that is critical in the application process</a:t>
            </a:r>
          </a:p>
        </p:txBody>
      </p:sp>
      <p:pic>
        <p:nvPicPr>
          <p:cNvPr id="4" name="Picture 2" descr="C:\Users\leverman\AppData\Local\Microsoft\Windows\Temporary Internet Files\Content.IE5\QLGPAD4W\do-not-sign-md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19" y="1028587"/>
            <a:ext cx="1752600" cy="174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22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99797" y="453364"/>
            <a:ext cx="3474720" cy="2780903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please </a:t>
            </a:r>
            <a:r>
              <a:rPr lang="en-US" sz="2800" dirty="0">
                <a:solidFill>
                  <a:srgbClr val="0070C0"/>
                </a:solidFill>
              </a:rPr>
              <a:t>complete </a:t>
            </a:r>
          </a:p>
          <a:p>
            <a:pPr algn="ctr"/>
            <a:r>
              <a:rPr lang="en-US" sz="2800" dirty="0">
                <a:solidFill>
                  <a:srgbClr val="0070C0"/>
                </a:solidFill>
              </a:rPr>
              <a:t>using the </a:t>
            </a:r>
            <a:r>
              <a:rPr lang="en-US" sz="2800" dirty="0" smtClean="0">
                <a:solidFill>
                  <a:srgbClr val="0070C0"/>
                </a:solidFill>
              </a:rPr>
              <a:t>iclicker.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  <a:p>
            <a:pPr algn="ctr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48124" y="717251"/>
            <a:ext cx="3474720" cy="813171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test question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39050" y="1530421"/>
            <a:ext cx="3868614" cy="3482982"/>
          </a:xfrm>
        </p:spPr>
        <p:txBody>
          <a:bodyPr/>
          <a:lstStyle/>
          <a:p>
            <a:pPr marL="0" lvl="0" indent="0">
              <a:buClr>
                <a:srgbClr val="40BAD2"/>
              </a:buClr>
              <a:buNone/>
            </a:pP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 </a:t>
            </a:r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 marL="0" lvl="0" indent="0">
              <a:buClr>
                <a:srgbClr val="40BAD2"/>
              </a:buClr>
              <a:buNone/>
            </a:pPr>
            <a:r>
              <a:rPr lang="en-US" sz="2400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Do </a:t>
            </a:r>
            <a:r>
              <a:rPr lang="en-US" sz="2400" b="1" dirty="0">
                <a:solidFill>
                  <a:srgbClr val="000000">
                    <a:lumMod val="65000"/>
                    <a:lumOff val="35000"/>
                  </a:srgbClr>
                </a:solidFill>
              </a:rPr>
              <a:t>you have an iclicker?</a:t>
            </a:r>
          </a:p>
          <a:p>
            <a:pPr marL="0" lvl="0" indent="0">
              <a:buClr>
                <a:srgbClr val="40BAD2"/>
              </a:buClr>
              <a:buNone/>
            </a:pP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</a:rPr>
              <a:t>A  -  Yes</a:t>
            </a:r>
          </a:p>
          <a:p>
            <a:pPr marL="0" lvl="0" indent="0">
              <a:buClr>
                <a:srgbClr val="40BAD2"/>
              </a:buClr>
              <a:buNone/>
            </a:pP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</a:rPr>
              <a:t>B  -  No</a:t>
            </a:r>
          </a:p>
          <a:p>
            <a:pPr marL="0" lvl="0" indent="0">
              <a:buClr>
                <a:srgbClr val="40BAD2"/>
              </a:buClr>
              <a:buNone/>
            </a:pP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</a:rPr>
              <a:t>C  -  I </a:t>
            </a: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would like </a:t>
            </a: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</a:rPr>
              <a:t>to win the lottery</a:t>
            </a:r>
          </a:p>
          <a:p>
            <a:pPr marL="0" lvl="0" indent="0">
              <a:buClr>
                <a:srgbClr val="40BAD2"/>
              </a:buClr>
              <a:buNone/>
            </a:pP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</a:rPr>
              <a:t>D  -  I would like to win a trip</a:t>
            </a:r>
          </a:p>
          <a:p>
            <a:pPr marL="0" lvl="0" indent="0">
              <a:buClr>
                <a:srgbClr val="40BAD2"/>
              </a:buClr>
              <a:buNone/>
            </a:pP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</a:rPr>
              <a:t>E  -  I would like to win a promotion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705" y="2743139"/>
            <a:ext cx="2381250" cy="238125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5577021" y="4176346"/>
            <a:ext cx="1415562" cy="693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POWER ON/OFF</a:t>
            </a:r>
            <a:endParaRPr lang="en-US" b="1" dirty="0"/>
          </a:p>
        </p:txBody>
      </p:sp>
      <p:sp>
        <p:nvSpPr>
          <p:cNvPr id="15" name="Oval 14"/>
          <p:cNvSpPr/>
          <p:nvPr/>
        </p:nvSpPr>
        <p:spPr>
          <a:xfrm>
            <a:off x="5577021" y="2773797"/>
            <a:ext cx="1410111" cy="655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VOTE STATUS</a:t>
            </a:r>
            <a:endParaRPr lang="en-US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257800" y="3101398"/>
            <a:ext cx="31922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257800" y="4522879"/>
            <a:ext cx="31922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5944" y="4869412"/>
            <a:ext cx="2394826" cy="144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20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br>
              <a:rPr lang="en-US" dirty="0" smtClean="0"/>
            </a:br>
            <a:r>
              <a:rPr lang="en-US" dirty="0" smtClean="0"/>
              <a:t>SQ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5398" y="933856"/>
            <a:ext cx="7315200" cy="5120640"/>
          </a:xfrm>
        </p:spPr>
        <p:txBody>
          <a:bodyPr/>
          <a:lstStyle/>
          <a:p>
            <a:pPr marL="839788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800" kern="0" dirty="0">
                <a:solidFill>
                  <a:srgbClr val="6B6BCF"/>
                </a:solidFill>
                <a:latin typeface="Arial"/>
                <a:cs typeface="Arial" panose="020B0604020202020204" pitchFamily="34" charset="0"/>
              </a:rPr>
              <a:t>I have a better understanding </a:t>
            </a:r>
            <a:r>
              <a:rPr lang="en-US" altLang="en-US" sz="2800" kern="0" dirty="0" smtClean="0">
                <a:solidFill>
                  <a:srgbClr val="6B6BCF"/>
                </a:solidFill>
                <a:latin typeface="Arial"/>
                <a:cs typeface="Arial" panose="020B0604020202020204" pitchFamily="34" charset="0"/>
              </a:rPr>
              <a:t>of the </a:t>
            </a:r>
            <a:r>
              <a:rPr lang="en-US" altLang="en-US" sz="3600" b="1" kern="0" dirty="0" smtClean="0">
                <a:solidFill>
                  <a:srgbClr val="C00000"/>
                </a:solidFill>
                <a:latin typeface="Arial"/>
                <a:cs typeface="Arial" panose="020B0604020202020204" pitchFamily="34" charset="0"/>
              </a:rPr>
              <a:t>criteria</a:t>
            </a:r>
            <a:r>
              <a:rPr lang="en-US" altLang="en-US" sz="2800" kern="0" dirty="0" smtClean="0">
                <a:solidFill>
                  <a:srgbClr val="6B6BCF"/>
                </a:solidFill>
                <a:latin typeface="Arial"/>
                <a:cs typeface="Arial" panose="020B0604020202020204" pitchFamily="34" charset="0"/>
              </a:rPr>
              <a:t> and the pathway to success for </a:t>
            </a:r>
            <a:r>
              <a:rPr lang="en-US" altLang="en-US" sz="2800" kern="0" dirty="0">
                <a:solidFill>
                  <a:srgbClr val="6B6BCF"/>
                </a:solidFill>
                <a:latin typeface="Arial"/>
                <a:cs typeface="Arial" panose="020B0604020202020204" pitchFamily="34" charset="0"/>
              </a:rPr>
              <a:t>a senior promotion:</a:t>
            </a:r>
            <a:endParaRPr lang="en-CA" altLang="en-US" sz="2800" kern="0" dirty="0">
              <a:solidFill>
                <a:srgbClr val="6B6BCF"/>
              </a:solidFill>
              <a:latin typeface="Arial"/>
              <a:cs typeface="Arial" panose="020B0604020202020204" pitchFamily="34" charset="0"/>
            </a:endParaRPr>
          </a:p>
          <a:p>
            <a:pPr marL="839788" lvl="2" indent="0" eaLnBrk="0" fontAlgn="base" hangingPunct="0">
              <a:lnSpc>
                <a:spcPct val="150000"/>
              </a:lnSpc>
              <a:spcBef>
                <a:spcPts val="14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  A – Strongly Agree</a:t>
            </a:r>
          </a:p>
          <a:p>
            <a:pPr marL="839788" lvl="2" indent="0" eaLnBrk="0" fontAlgn="base" hangingPunct="0">
              <a:lnSpc>
                <a:spcPct val="150000"/>
              </a:lnSpc>
              <a:spcBef>
                <a:spcPts val="14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  B – Agree</a:t>
            </a:r>
          </a:p>
          <a:p>
            <a:pPr marL="839788" lvl="2" indent="0" eaLnBrk="0" fontAlgn="base" hangingPunct="0">
              <a:lnSpc>
                <a:spcPct val="150000"/>
              </a:lnSpc>
              <a:spcBef>
                <a:spcPts val="14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  C – Somewhat</a:t>
            </a:r>
          </a:p>
          <a:p>
            <a:pPr marL="839788" lvl="2" indent="0" eaLnBrk="0" fontAlgn="base" hangingPunct="0">
              <a:lnSpc>
                <a:spcPct val="150000"/>
              </a:lnSpc>
              <a:spcBef>
                <a:spcPts val="14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  D – Disagree</a:t>
            </a:r>
          </a:p>
          <a:p>
            <a:pPr marL="839788" lvl="2" indent="0" eaLnBrk="0" fontAlgn="base" hangingPunct="0">
              <a:lnSpc>
                <a:spcPct val="150000"/>
              </a:lnSpc>
              <a:spcBef>
                <a:spcPts val="14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  E – Strongly Disagree</a:t>
            </a:r>
            <a:endParaRPr lang="en-CA" altLang="en-US" sz="2000" kern="0" dirty="0">
              <a:solidFill>
                <a:srgbClr val="002060"/>
              </a:solidFill>
              <a:latin typeface="Arial"/>
            </a:endParaRP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4980" y="2931886"/>
            <a:ext cx="4947020" cy="298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23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br>
              <a:rPr lang="en-US" dirty="0" smtClean="0"/>
            </a:br>
            <a:r>
              <a:rPr lang="en-US" dirty="0" smtClean="0"/>
              <a:t>SQ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769" y="695526"/>
            <a:ext cx="7315200" cy="5120640"/>
          </a:xfrm>
        </p:spPr>
        <p:txBody>
          <a:bodyPr/>
          <a:lstStyle/>
          <a:p>
            <a:pPr marL="839788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800" kern="0" dirty="0">
                <a:solidFill>
                  <a:srgbClr val="6B6BCF"/>
                </a:solidFill>
                <a:latin typeface="Arial"/>
                <a:cs typeface="Arial" panose="020B0604020202020204" pitchFamily="34" charset="0"/>
              </a:rPr>
              <a:t>I have a better understanding </a:t>
            </a:r>
            <a:r>
              <a:rPr lang="en-US" altLang="en-US" sz="2800" kern="0" dirty="0" smtClean="0">
                <a:solidFill>
                  <a:srgbClr val="6B6BCF"/>
                </a:solidFill>
                <a:latin typeface="Arial"/>
                <a:cs typeface="Arial" panose="020B0604020202020204" pitchFamily="34" charset="0"/>
              </a:rPr>
              <a:t>of the </a:t>
            </a:r>
            <a:r>
              <a:rPr lang="en-US" altLang="en-US" sz="3600" b="1" kern="0" dirty="0" smtClean="0">
                <a:solidFill>
                  <a:srgbClr val="C00000"/>
                </a:solidFill>
                <a:latin typeface="Arial"/>
                <a:cs typeface="Arial" panose="020B0604020202020204" pitchFamily="34" charset="0"/>
              </a:rPr>
              <a:t>steps &amp; timeline</a:t>
            </a:r>
            <a:r>
              <a:rPr lang="en-US" altLang="en-US" sz="2800" kern="0" dirty="0" smtClean="0">
                <a:solidFill>
                  <a:srgbClr val="6B6BCF"/>
                </a:solidFill>
                <a:latin typeface="Arial"/>
                <a:cs typeface="Arial" panose="020B0604020202020204" pitchFamily="34" charset="0"/>
              </a:rPr>
              <a:t> for </a:t>
            </a:r>
            <a:r>
              <a:rPr lang="en-US" altLang="en-US" sz="2800" kern="0" dirty="0">
                <a:solidFill>
                  <a:srgbClr val="6B6BCF"/>
                </a:solidFill>
                <a:latin typeface="Arial"/>
                <a:cs typeface="Arial" panose="020B0604020202020204" pitchFamily="34" charset="0"/>
              </a:rPr>
              <a:t>a senior promotion:</a:t>
            </a:r>
            <a:endParaRPr lang="en-CA" altLang="en-US" sz="2800" kern="0" dirty="0">
              <a:solidFill>
                <a:srgbClr val="6B6BCF"/>
              </a:solidFill>
              <a:latin typeface="Arial"/>
              <a:cs typeface="Arial" panose="020B0604020202020204" pitchFamily="34" charset="0"/>
            </a:endParaRPr>
          </a:p>
          <a:p>
            <a:pPr marL="839788" lvl="2" indent="0" eaLnBrk="0" fontAlgn="base" hangingPunct="0">
              <a:lnSpc>
                <a:spcPct val="150000"/>
              </a:lnSpc>
              <a:spcBef>
                <a:spcPts val="14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  A – Strongly Agree</a:t>
            </a:r>
          </a:p>
          <a:p>
            <a:pPr marL="839788" lvl="2" indent="0" eaLnBrk="0" fontAlgn="base" hangingPunct="0">
              <a:lnSpc>
                <a:spcPct val="150000"/>
              </a:lnSpc>
              <a:spcBef>
                <a:spcPts val="14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  B – Agree</a:t>
            </a:r>
          </a:p>
          <a:p>
            <a:pPr marL="839788" lvl="2" indent="0" eaLnBrk="0" fontAlgn="base" hangingPunct="0">
              <a:lnSpc>
                <a:spcPct val="150000"/>
              </a:lnSpc>
              <a:spcBef>
                <a:spcPts val="14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  C – Somewhat</a:t>
            </a:r>
          </a:p>
          <a:p>
            <a:pPr marL="839788" lvl="2" indent="0" eaLnBrk="0" fontAlgn="base" hangingPunct="0">
              <a:lnSpc>
                <a:spcPct val="150000"/>
              </a:lnSpc>
              <a:spcBef>
                <a:spcPts val="14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  D – Disagree</a:t>
            </a:r>
          </a:p>
          <a:p>
            <a:pPr marL="839788" lvl="2" indent="0" eaLnBrk="0" fontAlgn="base" hangingPunct="0">
              <a:lnSpc>
                <a:spcPct val="150000"/>
              </a:lnSpc>
              <a:spcBef>
                <a:spcPts val="14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  E – Strongly Disagree</a:t>
            </a:r>
            <a:endParaRPr lang="en-CA" altLang="en-US" sz="2000" kern="0" dirty="0">
              <a:solidFill>
                <a:srgbClr val="002060"/>
              </a:solidFill>
              <a:latin typeface="Arial"/>
            </a:endParaRP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1607" y="2433320"/>
            <a:ext cx="5333333" cy="32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67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br>
              <a:rPr lang="en-US" dirty="0" smtClean="0"/>
            </a:br>
            <a:r>
              <a:rPr lang="en-US" dirty="0" smtClean="0"/>
              <a:t>SQ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884" y="810623"/>
            <a:ext cx="7315200" cy="5120640"/>
          </a:xfrm>
        </p:spPr>
        <p:txBody>
          <a:bodyPr/>
          <a:lstStyle/>
          <a:p>
            <a:pPr marL="839788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800" kern="0" dirty="0">
                <a:solidFill>
                  <a:srgbClr val="6B6BCF"/>
                </a:solidFill>
                <a:latin typeface="Arial"/>
                <a:cs typeface="Arial" panose="020B0604020202020204" pitchFamily="34" charset="0"/>
              </a:rPr>
              <a:t>I </a:t>
            </a:r>
            <a:r>
              <a:rPr lang="en-US" altLang="en-US" sz="2800" kern="0" dirty="0" smtClean="0">
                <a:solidFill>
                  <a:srgbClr val="6B6BCF"/>
                </a:solidFill>
                <a:latin typeface="Arial"/>
                <a:cs typeface="Arial" panose="020B0604020202020204" pitchFamily="34" charset="0"/>
              </a:rPr>
              <a:t>plan on submitting a </a:t>
            </a:r>
          </a:p>
          <a:p>
            <a:pPr marL="839788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3600" b="1" kern="0" dirty="0" smtClean="0">
                <a:solidFill>
                  <a:srgbClr val="C00000"/>
                </a:solidFill>
                <a:latin typeface="Arial"/>
                <a:cs typeface="Arial" panose="020B0604020202020204" pitchFamily="34" charset="0"/>
              </a:rPr>
              <a:t>pre-application</a:t>
            </a:r>
            <a:r>
              <a:rPr lang="en-US" altLang="en-US" sz="2800" kern="0" dirty="0" smtClean="0">
                <a:solidFill>
                  <a:srgbClr val="6B6BCF"/>
                </a:solidFill>
                <a:latin typeface="Arial"/>
                <a:cs typeface="Arial" panose="020B0604020202020204" pitchFamily="34" charset="0"/>
              </a:rPr>
              <a:t> for </a:t>
            </a:r>
            <a:r>
              <a:rPr lang="en-US" altLang="en-US" sz="2800" kern="0" dirty="0">
                <a:solidFill>
                  <a:srgbClr val="6B6BCF"/>
                </a:solidFill>
                <a:latin typeface="Arial"/>
                <a:cs typeface="Arial" panose="020B0604020202020204" pitchFamily="34" charset="0"/>
              </a:rPr>
              <a:t>a senior </a:t>
            </a:r>
            <a:r>
              <a:rPr lang="en-US" altLang="en-US" sz="2800" kern="0" dirty="0" smtClean="0">
                <a:solidFill>
                  <a:srgbClr val="6B6BCF"/>
                </a:solidFill>
                <a:latin typeface="Arial"/>
                <a:cs typeface="Arial" panose="020B0604020202020204" pitchFamily="34" charset="0"/>
              </a:rPr>
              <a:t>promotion this year:</a:t>
            </a:r>
            <a:endParaRPr lang="en-CA" altLang="en-US" sz="2800" kern="0" dirty="0">
              <a:solidFill>
                <a:srgbClr val="6B6BCF"/>
              </a:solidFill>
              <a:latin typeface="Arial"/>
              <a:cs typeface="Arial" panose="020B0604020202020204" pitchFamily="34" charset="0"/>
            </a:endParaRPr>
          </a:p>
          <a:p>
            <a:pPr marL="839788" lvl="2" indent="0" eaLnBrk="0" fontAlgn="base" hangingPunct="0">
              <a:lnSpc>
                <a:spcPct val="150000"/>
              </a:lnSpc>
              <a:spcBef>
                <a:spcPts val="14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  A – Strongly Agree</a:t>
            </a:r>
          </a:p>
          <a:p>
            <a:pPr marL="839788" lvl="2" indent="0" eaLnBrk="0" fontAlgn="base" hangingPunct="0">
              <a:lnSpc>
                <a:spcPct val="150000"/>
              </a:lnSpc>
              <a:spcBef>
                <a:spcPts val="14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  B – Agree</a:t>
            </a:r>
          </a:p>
          <a:p>
            <a:pPr marL="839788" lvl="2" indent="0" eaLnBrk="0" fontAlgn="base" hangingPunct="0">
              <a:lnSpc>
                <a:spcPct val="150000"/>
              </a:lnSpc>
              <a:spcBef>
                <a:spcPts val="14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  C – Somewhat</a:t>
            </a:r>
          </a:p>
          <a:p>
            <a:pPr marL="839788" lvl="2" indent="0" eaLnBrk="0" fontAlgn="base" hangingPunct="0">
              <a:lnSpc>
                <a:spcPct val="150000"/>
              </a:lnSpc>
              <a:spcBef>
                <a:spcPts val="14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  D – Disagree</a:t>
            </a:r>
          </a:p>
          <a:p>
            <a:pPr marL="839788" lvl="2" indent="0" eaLnBrk="0" fontAlgn="base" hangingPunct="0">
              <a:lnSpc>
                <a:spcPct val="150000"/>
              </a:lnSpc>
              <a:spcBef>
                <a:spcPts val="14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  E – Strongly Disagree</a:t>
            </a:r>
            <a:endParaRPr lang="en-CA" altLang="en-US" sz="2000" kern="0" dirty="0">
              <a:solidFill>
                <a:srgbClr val="002060"/>
              </a:solidFill>
              <a:latin typeface="Arial"/>
            </a:endParaRP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3319" y="3024162"/>
            <a:ext cx="4625805" cy="279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20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br>
              <a:rPr lang="en-US" dirty="0" smtClean="0"/>
            </a:br>
            <a:r>
              <a:rPr lang="en-US" dirty="0" smtClean="0"/>
              <a:t>SQ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797" y="825138"/>
            <a:ext cx="7315200" cy="5120640"/>
          </a:xfrm>
        </p:spPr>
        <p:txBody>
          <a:bodyPr/>
          <a:lstStyle/>
          <a:p>
            <a:pPr marL="839788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3600" b="1" kern="0" dirty="0" smtClean="0">
                <a:solidFill>
                  <a:srgbClr val="C00000"/>
                </a:solidFill>
                <a:latin typeface="Arial"/>
                <a:cs typeface="Arial" panose="020B0604020202020204" pitchFamily="34" charset="0"/>
              </a:rPr>
              <a:t>Overall</a:t>
            </a:r>
            <a:r>
              <a:rPr lang="en-US" altLang="en-US" sz="2800" kern="0" dirty="0" smtClean="0">
                <a:solidFill>
                  <a:srgbClr val="6B6BCF"/>
                </a:solidFill>
                <a:latin typeface="Arial"/>
                <a:cs typeface="Arial" panose="020B0604020202020204" pitchFamily="34" charset="0"/>
              </a:rPr>
              <a:t>, I found the workshop to be:</a:t>
            </a:r>
            <a:endParaRPr lang="en-CA" altLang="en-US" sz="2800" kern="0" dirty="0">
              <a:solidFill>
                <a:srgbClr val="6B6BCF"/>
              </a:solidFill>
              <a:latin typeface="Arial"/>
              <a:cs typeface="Arial" panose="020B0604020202020204" pitchFamily="34" charset="0"/>
            </a:endParaRPr>
          </a:p>
          <a:p>
            <a:pPr marL="839788" lvl="2" indent="0" eaLnBrk="0" fontAlgn="base" hangingPunct="0">
              <a:lnSpc>
                <a:spcPct val="150000"/>
              </a:lnSpc>
              <a:spcBef>
                <a:spcPts val="14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  A – </a:t>
            </a:r>
            <a:r>
              <a:rPr lang="en-US" altLang="en-US" sz="2000" kern="0" dirty="0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Very informative and helpful</a:t>
            </a:r>
            <a:endParaRPr lang="en-US" altLang="en-US" sz="2000" kern="0" dirty="0">
              <a:solidFill>
                <a:srgbClr val="002060"/>
              </a:solidFill>
              <a:latin typeface="Arial"/>
              <a:cs typeface="Arial" panose="020B0604020202020204" pitchFamily="34" charset="0"/>
            </a:endParaRPr>
          </a:p>
          <a:p>
            <a:pPr marL="839788" lvl="2" indent="0" eaLnBrk="0" fontAlgn="base" hangingPunct="0">
              <a:lnSpc>
                <a:spcPct val="150000"/>
              </a:lnSpc>
              <a:spcBef>
                <a:spcPts val="14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  B – </a:t>
            </a:r>
            <a:r>
              <a:rPr lang="en-US" altLang="en-US" sz="2000" kern="0" dirty="0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Somewhat informative and helpful</a:t>
            </a:r>
            <a:endParaRPr lang="en-US" altLang="en-US" sz="2000" kern="0" dirty="0">
              <a:solidFill>
                <a:srgbClr val="002060"/>
              </a:solidFill>
              <a:latin typeface="Arial"/>
              <a:cs typeface="Arial" panose="020B0604020202020204" pitchFamily="34" charset="0"/>
            </a:endParaRPr>
          </a:p>
          <a:p>
            <a:pPr marL="839788" lvl="2" indent="0" eaLnBrk="0" fontAlgn="base" hangingPunct="0">
              <a:lnSpc>
                <a:spcPct val="150000"/>
              </a:lnSpc>
              <a:spcBef>
                <a:spcPts val="14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  C – </a:t>
            </a:r>
            <a:r>
              <a:rPr lang="en-US" altLang="en-US" sz="2000" kern="0" dirty="0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Okay</a:t>
            </a:r>
            <a:endParaRPr lang="en-US" altLang="en-US" sz="2000" kern="0" dirty="0">
              <a:solidFill>
                <a:srgbClr val="002060"/>
              </a:solidFill>
              <a:latin typeface="Arial"/>
              <a:cs typeface="Arial" panose="020B0604020202020204" pitchFamily="34" charset="0"/>
            </a:endParaRPr>
          </a:p>
          <a:p>
            <a:pPr marL="839788" lvl="2" indent="0" eaLnBrk="0" fontAlgn="base" hangingPunct="0">
              <a:lnSpc>
                <a:spcPct val="150000"/>
              </a:lnSpc>
              <a:spcBef>
                <a:spcPts val="14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  D – </a:t>
            </a:r>
            <a:r>
              <a:rPr lang="en-US" altLang="en-US" sz="2000" kern="0" dirty="0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Just Okay</a:t>
            </a:r>
            <a:endParaRPr lang="en-US" altLang="en-US" sz="2000" kern="0" dirty="0">
              <a:solidFill>
                <a:srgbClr val="002060"/>
              </a:solidFill>
              <a:latin typeface="Arial"/>
              <a:cs typeface="Arial" panose="020B0604020202020204" pitchFamily="34" charset="0"/>
            </a:endParaRPr>
          </a:p>
          <a:p>
            <a:pPr marL="839788" lvl="2" indent="0" eaLnBrk="0" fontAlgn="base" hangingPunct="0">
              <a:lnSpc>
                <a:spcPct val="150000"/>
              </a:lnSpc>
              <a:spcBef>
                <a:spcPts val="14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  E – </a:t>
            </a:r>
            <a:r>
              <a:rPr lang="en-US" altLang="en-US" sz="2000" kern="0" dirty="0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Won’t come again</a:t>
            </a:r>
            <a:endParaRPr lang="en-CA" altLang="en-US" sz="2000" kern="0" dirty="0">
              <a:solidFill>
                <a:srgbClr val="002060"/>
              </a:solidFill>
              <a:latin typeface="Arial"/>
            </a:endParaRP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7084" y="3494176"/>
            <a:ext cx="4839754" cy="2921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9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comment card: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800" i="1" dirty="0" smtClean="0"/>
              <a:t>please let us know how this workshop will make a difference in preparing for a senior promotion?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 know what is required and the timeline. Very helpful.</a:t>
            </a:r>
          </a:p>
          <a:p>
            <a:r>
              <a:rPr lang="en-US" i="1" dirty="0" smtClean="0"/>
              <a:t>Yes, it has clarified steps and processes</a:t>
            </a:r>
          </a:p>
          <a:p>
            <a:r>
              <a:rPr lang="en-US" i="1" dirty="0" smtClean="0"/>
              <a:t>Clearly a lot of time and work to go through the process</a:t>
            </a:r>
          </a:p>
          <a:p>
            <a:r>
              <a:rPr lang="en-US" i="1" dirty="0" smtClean="0"/>
              <a:t>A lot of information but all very helpful</a:t>
            </a:r>
          </a:p>
          <a:p>
            <a:r>
              <a:rPr lang="en-US" i="1" dirty="0" smtClean="0"/>
              <a:t>More organized approach and start early in promotion process.  Thank you!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1420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82880" indent="-182880">
              <a:spcBef>
                <a:spcPts val="1200"/>
              </a:spcBef>
              <a:buClr>
                <a:srgbClr val="40BAD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Workshop #1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CA" sz="2000" b="1" spc="0" dirty="0" smtClean="0">
                <a:solidFill>
                  <a:schemeClr val="bg1"/>
                </a:solidFill>
                <a:ea typeface="+mn-ea"/>
                <a:cs typeface="+mn-cs"/>
              </a:rPr>
              <a:t>criteria</a:t>
            </a:r>
            <a:br>
              <a:rPr lang="en-CA" sz="2000" b="1" spc="0" dirty="0" smtClean="0">
                <a:solidFill>
                  <a:schemeClr val="bg1"/>
                </a:solidFill>
                <a:ea typeface="+mn-ea"/>
                <a:cs typeface="+mn-cs"/>
              </a:rPr>
            </a:br>
            <a:r>
              <a:rPr lang="en-CA" sz="2000" b="1" spc="0" dirty="0" smtClean="0">
                <a:solidFill>
                  <a:schemeClr val="bg1"/>
                </a:solidFill>
                <a:ea typeface="+mn-ea"/>
                <a:cs typeface="+mn-cs"/>
              </a:rPr>
              <a:t>steps</a:t>
            </a:r>
            <a:br>
              <a:rPr lang="en-CA" sz="2000" b="1" spc="0" dirty="0" smtClean="0">
                <a:solidFill>
                  <a:schemeClr val="bg1"/>
                </a:solidFill>
                <a:ea typeface="+mn-ea"/>
                <a:cs typeface="+mn-cs"/>
              </a:rPr>
            </a:br>
            <a:r>
              <a:rPr lang="en-CA" sz="2000" b="1" spc="0" dirty="0" smtClean="0">
                <a:solidFill>
                  <a:schemeClr val="bg1"/>
                </a:solidFill>
                <a:ea typeface="+mn-ea"/>
                <a:cs typeface="+mn-cs"/>
              </a:rPr>
              <a:t>timeline &amp; process </a:t>
            </a:r>
            <a:br>
              <a:rPr lang="en-CA" sz="2000" b="1" spc="0" dirty="0" smtClean="0">
                <a:solidFill>
                  <a:schemeClr val="bg1"/>
                </a:solidFill>
                <a:ea typeface="+mn-ea"/>
                <a:cs typeface="+mn-cs"/>
              </a:rPr>
            </a:br>
            <a:r>
              <a:rPr lang="en-CA" sz="2000" b="1" spc="0" dirty="0">
                <a:solidFill>
                  <a:schemeClr val="bg1"/>
                </a:solidFill>
                <a:ea typeface="+mn-ea"/>
                <a:cs typeface="+mn-cs"/>
              </a:rPr>
              <a:t/>
            </a:r>
            <a:br>
              <a:rPr lang="en-CA" sz="2000" b="1" spc="0" dirty="0">
                <a:solidFill>
                  <a:schemeClr val="bg1"/>
                </a:solidFill>
                <a:ea typeface="+mn-ea"/>
                <a:cs typeface="+mn-cs"/>
              </a:rPr>
            </a:br>
            <a:r>
              <a:rPr lang="en-US" sz="2000" b="1" dirty="0" smtClean="0"/>
              <a:t>overview of a:</a:t>
            </a:r>
            <a:br>
              <a:rPr lang="en-US" sz="2000" b="1" dirty="0" smtClean="0"/>
            </a:br>
            <a:r>
              <a:rPr lang="en-US" sz="2000" b="1" dirty="0" smtClean="0"/>
              <a:t>(</a:t>
            </a:r>
            <a:r>
              <a:rPr lang="en-US" sz="2000" b="1" dirty="0"/>
              <a:t>1) prep-application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(</a:t>
            </a:r>
            <a:r>
              <a:rPr lang="en-US" sz="2000" b="1" dirty="0"/>
              <a:t>2) a senior promotion </a:t>
            </a:r>
            <a:r>
              <a:rPr lang="en-US" sz="2000" b="1" dirty="0" smtClean="0"/>
              <a:t>dossier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take home message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4414" y="1123837"/>
            <a:ext cx="3675888" cy="512064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Workshop #2</a:t>
            </a:r>
          </a:p>
          <a:p>
            <a:r>
              <a:rPr lang="en-US" dirty="0" smtClean="0"/>
              <a:t>Tuesday February 18.2020</a:t>
            </a:r>
          </a:p>
          <a:p>
            <a:r>
              <a:rPr lang="en-US" dirty="0"/>
              <a:t>Guest facilitators / group tables</a:t>
            </a:r>
          </a:p>
          <a:p>
            <a:r>
              <a:rPr lang="en-US" dirty="0"/>
              <a:t>This workshop will focus on the senior promotion pre-application package</a:t>
            </a:r>
          </a:p>
          <a:p>
            <a:pPr lvl="0"/>
            <a:r>
              <a:rPr lang="en-US" dirty="0" smtClean="0"/>
              <a:t>Overview of scholarly activity in research, CPA, teaching and education</a:t>
            </a:r>
          </a:p>
          <a:p>
            <a:pPr lvl="0"/>
            <a:r>
              <a:rPr lang="en-US" dirty="0" smtClean="0"/>
              <a:t>We </a:t>
            </a:r>
            <a:r>
              <a:rPr lang="en-US" dirty="0"/>
              <a:t>will assist faculty to identify their five scholarly pieces of work in teaching &amp; education, research, </a:t>
            </a:r>
            <a:r>
              <a:rPr lang="en-US" dirty="0" smtClean="0"/>
              <a:t>CPA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09807" y="949270"/>
            <a:ext cx="3474720" cy="512064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Workshop #3</a:t>
            </a:r>
          </a:p>
          <a:p>
            <a:r>
              <a:rPr lang="en-US" dirty="0" smtClean="0"/>
              <a:t>Tuesday May 26.2020</a:t>
            </a:r>
          </a:p>
          <a:p>
            <a:r>
              <a:rPr lang="en-US" dirty="0" smtClean="0"/>
              <a:t>Dedicated only to candidates that have been “supported” to go forward </a:t>
            </a:r>
          </a:p>
          <a:p>
            <a:r>
              <a:rPr lang="en-US" dirty="0" smtClean="0"/>
              <a:t>A letter of application </a:t>
            </a:r>
          </a:p>
          <a:p>
            <a:r>
              <a:rPr lang="en-US" dirty="0" smtClean="0"/>
              <a:t>Reflective statement</a:t>
            </a:r>
          </a:p>
          <a:p>
            <a:r>
              <a:rPr lang="en-US" dirty="0" smtClean="0"/>
              <a:t>Identify internal/external reviewers</a:t>
            </a:r>
          </a:p>
          <a:p>
            <a:r>
              <a:rPr lang="en-US" dirty="0" smtClean="0"/>
              <a:t>Final components of a senior promotion dossier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4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65" y="1820333"/>
            <a:ext cx="2834640" cy="237744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thank </a:t>
            </a:r>
            <a:br>
              <a:rPr lang="en-US" sz="6000" dirty="0" smtClean="0"/>
            </a:br>
            <a:r>
              <a:rPr lang="en-US" sz="6000" dirty="0" smtClean="0"/>
              <a:t>you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39788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800" kern="0" dirty="0" smtClean="0">
                <a:solidFill>
                  <a:srgbClr val="6B6BCF"/>
                </a:solidFill>
                <a:latin typeface="Arial"/>
                <a:cs typeface="Arial" panose="020B0604020202020204" pitchFamily="34" charset="0"/>
              </a:rPr>
              <a:t> </a:t>
            </a:r>
            <a:endParaRPr lang="en-CA" altLang="en-US" sz="2000" kern="0" dirty="0">
              <a:solidFill>
                <a:srgbClr val="002060"/>
              </a:solidFill>
              <a:latin typeface="Arial"/>
            </a:endParaRPr>
          </a:p>
          <a:p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507710"/>
              </p:ext>
            </p:extLst>
          </p:nvPr>
        </p:nvGraphicFramePr>
        <p:xfrm>
          <a:off x="3410712" y="1820333"/>
          <a:ext cx="7772400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4" descr="C:\Users\leverman\AppData\Local\Microsoft\Windows\Temporary Internet Files\Content.IE5\QLGPAD4W\950962048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4715810"/>
            <a:ext cx="18526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46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promotion workshop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In addition to our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three workshops: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We </a:t>
            </a:r>
            <a:r>
              <a:rPr lang="en-US" sz="2400" dirty="0">
                <a:solidFill>
                  <a:schemeClr val="tx1"/>
                </a:solidFill>
              </a:rPr>
              <a:t>are also pleased to provide </a:t>
            </a:r>
            <a:r>
              <a:rPr lang="en-US" sz="2400" b="1" dirty="0" smtClean="0">
                <a:solidFill>
                  <a:srgbClr val="0070C0"/>
                </a:solidFill>
              </a:rPr>
              <a:t>three videos </a:t>
            </a:r>
            <a:r>
              <a:rPr lang="en-US" sz="2400" dirty="0" smtClean="0">
                <a:solidFill>
                  <a:schemeClr val="tx1"/>
                </a:solidFill>
              </a:rPr>
              <a:t>of </a:t>
            </a:r>
            <a:r>
              <a:rPr lang="en-US" sz="2400" dirty="0">
                <a:solidFill>
                  <a:schemeClr val="tx1"/>
                </a:solidFill>
              </a:rPr>
              <a:t>DFCM faculty addressing questions and providing advice on the process of becoming an Associate Professor or full </a:t>
            </a:r>
            <a:r>
              <a:rPr lang="en-US" sz="2400" dirty="0" smtClean="0">
                <a:solidFill>
                  <a:schemeClr val="tx1"/>
                </a:solidFill>
              </a:rPr>
              <a:t>Professor.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i="1" dirty="0" smtClean="0">
                <a:solidFill>
                  <a:srgbClr val="0070C0"/>
                </a:solidFill>
              </a:rPr>
              <a:t>Please visit our website: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i="1" dirty="0">
                <a:solidFill>
                  <a:srgbClr val="0070C0"/>
                </a:solidFill>
              </a:rPr>
              <a:t>https://</a:t>
            </a:r>
            <a:r>
              <a:rPr lang="en-US" sz="1200" i="1" dirty="0" smtClean="0">
                <a:solidFill>
                  <a:srgbClr val="0070C0"/>
                </a:solidFill>
              </a:rPr>
              <a:t>www.dfcm.utoronto.ca/senior-promotion</a:t>
            </a:r>
            <a:endParaRPr lang="en-US" sz="1200" i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hlinkClick r:id="rId2"/>
              </a:rPr>
              <a:t>What has a senior promotion meant to you?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hlinkClick r:id="rId2"/>
              </a:rPr>
              <a:t>Do you have any advice for others in preparing for a senior promotion?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hlinkClick r:id="rId2"/>
              </a:rPr>
              <a:t>Who has assisted you in the senior promotion process?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FontTx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5" name="Picture 2" descr="C:\Users\leverman\AppData\Local\Microsoft\Windows\Temporary Internet Files\Content.IE5\3D6N14P4\movie_reel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475" y="4793157"/>
            <a:ext cx="9493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60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</a:t>
            </a:r>
            <a:br>
              <a:rPr lang="en-US" dirty="0" smtClean="0"/>
            </a:b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052137" y="1023586"/>
            <a:ext cx="3474720" cy="80772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new email address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052137" y="1781472"/>
            <a:ext cx="3474720" cy="3285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Academic Promotions Coordinator: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dfcm.promotion@utoronto.ca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7818462" y="1023586"/>
            <a:ext cx="3678039" cy="813171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e</a:t>
            </a:r>
            <a:r>
              <a:rPr lang="en-US" sz="2800" dirty="0" smtClean="0">
                <a:solidFill>
                  <a:srgbClr val="0070C0"/>
                </a:solidFill>
              </a:rPr>
              <a:t>lectronic submission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7925842" y="1475329"/>
            <a:ext cx="3570659" cy="3674226"/>
          </a:xfrm>
        </p:spPr>
        <p:txBody>
          <a:bodyPr/>
          <a:lstStyle/>
          <a:p>
            <a:r>
              <a:rPr lang="en-US" dirty="0" smtClean="0"/>
              <a:t>The senior promotion dossier is prepared and submitted electronically</a:t>
            </a:r>
          </a:p>
          <a:p>
            <a:r>
              <a:rPr lang="en-US" dirty="0" smtClean="0"/>
              <a:t>Candidates receive: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a checklist to follow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USB key with a set file management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naming convention to follow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975" y="4480561"/>
            <a:ext cx="2505026" cy="160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24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is a senior promotion?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80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is a senior promotion?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n-US" sz="2400" dirty="0"/>
              <a:t>Senior promotion refers to promotion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n-US" sz="2400" dirty="0"/>
              <a:t>to the academic ranks of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n-US" sz="2400" b="1" dirty="0">
                <a:solidFill>
                  <a:srgbClr val="C00000"/>
                </a:solidFill>
              </a:rPr>
              <a:t>Associate Professor and full Professor</a:t>
            </a:r>
          </a:p>
          <a:p>
            <a:pPr marL="0" indent="0" algn="ctr">
              <a:buFontTx/>
              <a:buNone/>
              <a:defRPr/>
            </a:pPr>
            <a:endParaRPr lang="en-US" sz="2400" dirty="0"/>
          </a:p>
          <a:p>
            <a:pPr marL="0" indent="0">
              <a:buFontTx/>
              <a:buNone/>
              <a:defRPr/>
            </a:pPr>
            <a:r>
              <a:rPr lang="en-US" sz="2400" dirty="0"/>
              <a:t>Academic promotion in the Faculty of Medicine recognizes the notable achievements of faculty members in their discipline and contributions to the University of Toronto.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5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senior promotion?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Promotion is not granted as a reward for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long-term service, but rather to </a:t>
            </a:r>
            <a:r>
              <a:rPr lang="en-US" altLang="en-US" sz="2400" b="1" dirty="0">
                <a:solidFill>
                  <a:srgbClr val="C00000"/>
                </a:solidFill>
              </a:rPr>
              <a:t>recognize</a:t>
            </a:r>
            <a:r>
              <a:rPr lang="en-US" altLang="en-US" sz="2400" dirty="0">
                <a:solidFill>
                  <a:schemeClr val="tx1"/>
                </a:solidFill>
              </a:rPr>
              <a:t> those who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have excelled in specific aspects of the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academic </a:t>
            </a:r>
            <a:r>
              <a:rPr lang="en-US" altLang="en-US" sz="2400" dirty="0" smtClean="0">
                <a:solidFill>
                  <a:schemeClr val="tx1"/>
                </a:solidFill>
              </a:rPr>
              <a:t>mission.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en-US" altLang="en-US" sz="2400" dirty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The successful candidate for promotion will be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expected to have established a </a:t>
            </a:r>
            <a:r>
              <a:rPr lang="en-US" altLang="en-US" sz="2400" b="1" dirty="0">
                <a:solidFill>
                  <a:srgbClr val="C00000"/>
                </a:solidFill>
              </a:rPr>
              <a:t>wide</a:t>
            </a:r>
            <a:r>
              <a:rPr lang="en-US" altLang="en-US" sz="2400" dirty="0">
                <a:solidFill>
                  <a:schemeClr val="tx1"/>
                </a:solidFill>
              </a:rPr>
              <a:t> reputation 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in his or her field of interest, to be deeply engaged in </a:t>
            </a:r>
            <a:r>
              <a:rPr lang="en-US" altLang="en-US" sz="2400" b="1" dirty="0">
                <a:solidFill>
                  <a:srgbClr val="C00000"/>
                </a:solidFill>
              </a:rPr>
              <a:t>scholarly work</a:t>
            </a:r>
            <a:r>
              <a:rPr lang="en-US" altLang="en-US" sz="2400" dirty="0">
                <a:solidFill>
                  <a:schemeClr val="tx1"/>
                </a:solidFill>
              </a:rPr>
              <a:t>, and to show him or herself 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to be an effective </a:t>
            </a:r>
            <a:r>
              <a:rPr lang="en-US" altLang="en-US" sz="2400" b="1" dirty="0">
                <a:solidFill>
                  <a:srgbClr val="C00000"/>
                </a:solidFill>
              </a:rPr>
              <a:t>teacher</a:t>
            </a:r>
            <a:r>
              <a:rPr lang="en-US" altLang="en-US" sz="2400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4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criteria for a senior promotion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71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8526</TotalTime>
  <Words>1631</Words>
  <Application>Microsoft Office PowerPoint</Application>
  <PresentationFormat>Widescreen</PresentationFormat>
  <Paragraphs>388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Century Gothic</vt:lpstr>
      <vt:lpstr>Corbel</vt:lpstr>
      <vt:lpstr>Courier New</vt:lpstr>
      <vt:lpstr>Times New Roman</vt:lpstr>
      <vt:lpstr>Wingdings</vt:lpstr>
      <vt:lpstr>Wingdings 2</vt:lpstr>
      <vt:lpstr>Frame</vt:lpstr>
      <vt:lpstr>how do I become an associate or full professor?</vt:lpstr>
      <vt:lpstr>goals of the workshop</vt:lpstr>
      <vt:lpstr>Workshop #1  criteria steps timeline &amp; process   overview of a: (1) prep-application  (2) a senior promotion dossier  take home message</vt:lpstr>
      <vt:lpstr>senior promotion workshop series</vt:lpstr>
      <vt:lpstr>general information</vt:lpstr>
      <vt:lpstr>what is a senior promotion?</vt:lpstr>
      <vt:lpstr>what is a senior promotion?</vt:lpstr>
      <vt:lpstr>what is a senior promotion?</vt:lpstr>
      <vt:lpstr>criteria for a senior promotion</vt:lpstr>
      <vt:lpstr>The successful candidate for promotion will be expected to have established a wide reputation  in his or her field of interest, to be deeply engaged in scholarly work, and to show him or herself  to be an effective teacher. </vt:lpstr>
      <vt:lpstr>You need to demonstrate “excellence”  in at least  ONE area  and “competence”  in the other areas. </vt:lpstr>
      <vt:lpstr>waiver of external  review</vt:lpstr>
      <vt:lpstr>PowerPoint Presentation</vt:lpstr>
      <vt:lpstr>steps in the senior promotion process</vt:lpstr>
      <vt:lpstr>first  steps (handout) </vt:lpstr>
      <vt:lpstr>senior promotion  pre-application + dossier</vt:lpstr>
      <vt:lpstr>documents for submitting a  pre-application (available on our website)</vt:lpstr>
      <vt:lpstr>documents for submitting a  senior promotion dossier (handout + next slide)</vt:lpstr>
      <vt:lpstr>PowerPoint Presentation</vt:lpstr>
      <vt:lpstr>PowerPoint Presentation</vt:lpstr>
      <vt:lpstr>take home message</vt:lpstr>
      <vt:lpstr>early do’s</vt:lpstr>
      <vt:lpstr>early  don’ts</vt:lpstr>
      <vt:lpstr>evaluation</vt:lpstr>
      <vt:lpstr>Evaluation SQ #1</vt:lpstr>
      <vt:lpstr>Evaluation SQ #2</vt:lpstr>
      <vt:lpstr>Evaluation SQ #3</vt:lpstr>
      <vt:lpstr>Evaluation SQ #4</vt:lpstr>
      <vt:lpstr>comment card:  please let us know how this workshop will make a difference in preparing for a senior promotion?</vt:lpstr>
      <vt:lpstr>thank 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I become an Associate or full Professor?</dc:title>
  <dc:creator>Marie Leverman</dc:creator>
  <cp:lastModifiedBy>Marie Leverman</cp:lastModifiedBy>
  <cp:revision>51</cp:revision>
  <cp:lastPrinted>2020-01-13T16:40:36Z</cp:lastPrinted>
  <dcterms:created xsi:type="dcterms:W3CDTF">2020-01-07T18:45:23Z</dcterms:created>
  <dcterms:modified xsi:type="dcterms:W3CDTF">2020-01-14T21:26:57Z</dcterms:modified>
</cp:coreProperties>
</file>