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338" r:id="rId4"/>
    <p:sldId id="260" r:id="rId5"/>
    <p:sldId id="344" r:id="rId6"/>
    <p:sldId id="261" r:id="rId7"/>
    <p:sldId id="259" r:id="rId8"/>
    <p:sldId id="339" r:id="rId9"/>
    <p:sldId id="340" r:id="rId10"/>
    <p:sldId id="341" r:id="rId11"/>
    <p:sldId id="342" r:id="rId12"/>
    <p:sldId id="347" r:id="rId13"/>
    <p:sldId id="343" r:id="rId14"/>
    <p:sldId id="258" r:id="rId15"/>
    <p:sldId id="295" r:id="rId16"/>
    <p:sldId id="262" r:id="rId17"/>
    <p:sldId id="345" r:id="rId18"/>
    <p:sldId id="346" r:id="rId19"/>
    <p:sldId id="296" r:id="rId20"/>
    <p:sldId id="294" r:id="rId21"/>
    <p:sldId id="266"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Open Sauce Bold" pitchFamily="2" charset="77"/>
      <p:regular r:id="rId28"/>
      <p:bold r:id="rId29"/>
    </p:embeddedFont>
    <p:embeddedFont>
      <p:font typeface="Open Sauce Light" pitchFamily="2" charset="77"/>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5B"/>
    <a:srgbClr val="008AB0"/>
    <a:srgbClr val="B5D6E5"/>
    <a:srgbClr val="DDECF3"/>
    <a:srgbClr val="E31736"/>
    <a:srgbClr val="FFD24E"/>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6" autoAdjust="0"/>
    <p:restoredTop sz="92275" autoAdjust="0"/>
  </p:normalViewPr>
  <p:slideViewPr>
    <p:cSldViewPr>
      <p:cViewPr varScale="1">
        <p:scale>
          <a:sx n="76" d="100"/>
          <a:sy n="76" d="100"/>
        </p:scale>
        <p:origin x="7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D9A3D-C0E6-4581-8D63-036849E47DBE}"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n-US"/>
        </a:p>
      </dgm:t>
    </dgm:pt>
    <dgm:pt modelId="{D0E87A35-1E0A-46A8-B3D1-3535A47BB1A8}">
      <dgm:prSet phldrT="[Text]"/>
      <dgm:spPr/>
      <dgm:t>
        <a:bodyPr/>
        <a:lstStyle/>
        <a:p>
          <a:r>
            <a:rPr lang="en-US" dirty="0"/>
            <a:t>TEACHING EFFECTIVENESS</a:t>
          </a:r>
        </a:p>
      </dgm:t>
    </dgm:pt>
    <dgm:pt modelId="{577106B9-9559-4050-B159-01763362E2E5}" type="parTrans" cxnId="{27945D74-ECD5-4299-9BB1-5C0CD44A80FD}">
      <dgm:prSet/>
      <dgm:spPr/>
      <dgm:t>
        <a:bodyPr/>
        <a:lstStyle/>
        <a:p>
          <a:endParaRPr lang="en-US"/>
        </a:p>
      </dgm:t>
    </dgm:pt>
    <dgm:pt modelId="{31BC30CA-338E-428B-8DC5-031E46D79E61}" type="sibTrans" cxnId="{27945D74-ECD5-4299-9BB1-5C0CD44A80FD}">
      <dgm:prSet/>
      <dgm:spPr/>
      <dgm:t>
        <a:bodyPr/>
        <a:lstStyle/>
        <a:p>
          <a:endParaRPr lang="en-US"/>
        </a:p>
      </dgm:t>
    </dgm:pt>
    <dgm:pt modelId="{A88CCCDF-D907-4E9F-8A5A-2BFD4FDD4BE6}">
      <dgm:prSet phldrT="[Text]" custT="1"/>
      <dgm:spPr/>
      <dgm:t>
        <a:bodyPr/>
        <a:lstStyle/>
        <a:p>
          <a:r>
            <a:rPr lang="en-US" sz="1800" dirty="0"/>
            <a:t>Clinical teaching</a:t>
          </a:r>
        </a:p>
      </dgm:t>
    </dgm:pt>
    <dgm:pt modelId="{0E47ABC4-60EF-49BD-9325-44657B004858}" type="parTrans" cxnId="{64C38BEA-C544-4A4E-8B72-1D83BE5A0B85}">
      <dgm:prSet/>
      <dgm:spPr/>
      <dgm:t>
        <a:bodyPr/>
        <a:lstStyle/>
        <a:p>
          <a:endParaRPr lang="en-US"/>
        </a:p>
      </dgm:t>
    </dgm:pt>
    <dgm:pt modelId="{EBF2C987-CB7E-4C5C-9CFD-095AA4973BFD}" type="sibTrans" cxnId="{64C38BEA-C544-4A4E-8B72-1D83BE5A0B85}">
      <dgm:prSet/>
      <dgm:spPr/>
      <dgm:t>
        <a:bodyPr/>
        <a:lstStyle/>
        <a:p>
          <a:endParaRPr lang="en-US"/>
        </a:p>
      </dgm:t>
    </dgm:pt>
    <dgm:pt modelId="{C98BB8AD-68AB-4903-A4D6-6D207DF37C86}">
      <dgm:prSet phldrT="[Text]" custT="1"/>
      <dgm:spPr/>
      <dgm:t>
        <a:bodyPr/>
        <a:lstStyle/>
        <a:p>
          <a:r>
            <a:rPr lang="en-US" sz="1800" dirty="0"/>
            <a:t>Lectures, seminars</a:t>
          </a:r>
        </a:p>
      </dgm:t>
    </dgm:pt>
    <dgm:pt modelId="{97F82A85-3630-4A9F-A2B1-94F10E96418F}" type="parTrans" cxnId="{978C83ED-810D-4D2A-9D4C-65644132A516}">
      <dgm:prSet/>
      <dgm:spPr/>
      <dgm:t>
        <a:bodyPr/>
        <a:lstStyle/>
        <a:p>
          <a:endParaRPr lang="en-US"/>
        </a:p>
      </dgm:t>
    </dgm:pt>
    <dgm:pt modelId="{9D1D5469-8414-4342-8494-B5CA24EA9391}" type="sibTrans" cxnId="{978C83ED-810D-4D2A-9D4C-65644132A516}">
      <dgm:prSet/>
      <dgm:spPr/>
      <dgm:t>
        <a:bodyPr/>
        <a:lstStyle/>
        <a:p>
          <a:endParaRPr lang="en-US"/>
        </a:p>
      </dgm:t>
    </dgm:pt>
    <dgm:pt modelId="{35059882-1F5B-4A60-B554-799EA7602171}">
      <dgm:prSet phldrT="[Text]"/>
      <dgm:spPr/>
      <dgm:t>
        <a:bodyPr/>
        <a:lstStyle/>
        <a:p>
          <a:r>
            <a:rPr lang="en-US" dirty="0"/>
            <a:t>EDUCATION OR CURRICULUM DEVELOPMENT</a:t>
          </a:r>
        </a:p>
      </dgm:t>
    </dgm:pt>
    <dgm:pt modelId="{079BDD2F-6DE9-4031-AC0A-243435371D1A}" type="parTrans" cxnId="{A1E579DB-1C73-4E97-8C97-B6308F8B73A5}">
      <dgm:prSet/>
      <dgm:spPr/>
      <dgm:t>
        <a:bodyPr/>
        <a:lstStyle/>
        <a:p>
          <a:endParaRPr lang="en-US"/>
        </a:p>
      </dgm:t>
    </dgm:pt>
    <dgm:pt modelId="{7706823C-1059-4612-8DB2-CA62822A434B}" type="sibTrans" cxnId="{A1E579DB-1C73-4E97-8C97-B6308F8B73A5}">
      <dgm:prSet/>
      <dgm:spPr/>
      <dgm:t>
        <a:bodyPr/>
        <a:lstStyle/>
        <a:p>
          <a:endParaRPr lang="en-US"/>
        </a:p>
      </dgm:t>
    </dgm:pt>
    <dgm:pt modelId="{E2E82B24-44D2-413D-9A93-43267AD33747}">
      <dgm:prSet phldrT="[Text]" custT="1"/>
      <dgm:spPr/>
      <dgm:t>
        <a:bodyPr/>
        <a:lstStyle/>
        <a:p>
          <a:r>
            <a:rPr lang="en-US" sz="1800" dirty="0"/>
            <a:t>Planning a new curriculum or education production</a:t>
          </a:r>
        </a:p>
      </dgm:t>
    </dgm:pt>
    <dgm:pt modelId="{70CBB4CA-9ABB-4F52-88C6-397EAD719394}" type="parTrans" cxnId="{7A371604-6F28-40E0-82C9-B1590341BFAB}">
      <dgm:prSet/>
      <dgm:spPr/>
      <dgm:t>
        <a:bodyPr/>
        <a:lstStyle/>
        <a:p>
          <a:endParaRPr lang="en-US"/>
        </a:p>
      </dgm:t>
    </dgm:pt>
    <dgm:pt modelId="{0C58CF72-70CA-4DC5-902D-A433FABAE75A}" type="sibTrans" cxnId="{7A371604-6F28-40E0-82C9-B1590341BFAB}">
      <dgm:prSet/>
      <dgm:spPr/>
      <dgm:t>
        <a:bodyPr/>
        <a:lstStyle/>
        <a:p>
          <a:endParaRPr lang="en-US"/>
        </a:p>
      </dgm:t>
    </dgm:pt>
    <dgm:pt modelId="{C12608C2-2B18-41AD-AC0D-E386DB827CEE}">
      <dgm:prSet phldrT="[Text]" custT="1"/>
      <dgm:spPr/>
      <dgm:t>
        <a:bodyPr/>
        <a:lstStyle/>
        <a:p>
          <a:r>
            <a:rPr lang="en-US" sz="1800" dirty="0"/>
            <a:t>Educational innovation or new educational materials</a:t>
          </a:r>
        </a:p>
      </dgm:t>
    </dgm:pt>
    <dgm:pt modelId="{C473C1FF-D1E9-4C9A-B439-8AC76CF24295}" type="parTrans" cxnId="{C221ADEE-BFED-4B68-8454-0CE5B8D4B435}">
      <dgm:prSet/>
      <dgm:spPr/>
      <dgm:t>
        <a:bodyPr/>
        <a:lstStyle/>
        <a:p>
          <a:endParaRPr lang="en-US"/>
        </a:p>
      </dgm:t>
    </dgm:pt>
    <dgm:pt modelId="{4683CDD5-D7C4-43FA-9BCC-009ABC1FD3AD}" type="sibTrans" cxnId="{C221ADEE-BFED-4B68-8454-0CE5B8D4B435}">
      <dgm:prSet/>
      <dgm:spPr/>
      <dgm:t>
        <a:bodyPr/>
        <a:lstStyle/>
        <a:p>
          <a:endParaRPr lang="en-US"/>
        </a:p>
      </dgm:t>
    </dgm:pt>
    <dgm:pt modelId="{FB0C1157-FF42-4D3A-BC40-B08E858C3118}">
      <dgm:prSet phldrT="[Text]"/>
      <dgm:spPr/>
      <dgm:t>
        <a:bodyPr/>
        <a:lstStyle/>
        <a:p>
          <a:r>
            <a:rPr lang="en-US" dirty="0"/>
            <a:t>CPA</a:t>
          </a:r>
        </a:p>
      </dgm:t>
    </dgm:pt>
    <dgm:pt modelId="{AC942B32-8398-491D-A495-3FBFBBB5BA8C}" type="parTrans" cxnId="{BC3E2D43-8776-4CA0-ADC5-97F22899919E}">
      <dgm:prSet/>
      <dgm:spPr/>
      <dgm:t>
        <a:bodyPr/>
        <a:lstStyle/>
        <a:p>
          <a:endParaRPr lang="en-US"/>
        </a:p>
      </dgm:t>
    </dgm:pt>
    <dgm:pt modelId="{52115160-7D68-4AAD-8D60-B450660E96B8}" type="sibTrans" cxnId="{BC3E2D43-8776-4CA0-ADC5-97F22899919E}">
      <dgm:prSet/>
      <dgm:spPr/>
      <dgm:t>
        <a:bodyPr/>
        <a:lstStyle/>
        <a:p>
          <a:endParaRPr lang="en-US"/>
        </a:p>
      </dgm:t>
    </dgm:pt>
    <dgm:pt modelId="{2E990014-F2CA-4C1B-B5C3-E8E5507A46C3}">
      <dgm:prSet phldrT="[Text]"/>
      <dgm:spPr/>
      <dgm:t>
        <a:bodyPr/>
        <a:lstStyle/>
        <a:p>
          <a:r>
            <a:rPr lang="en-US" dirty="0"/>
            <a:t>RESEARCH</a:t>
          </a:r>
        </a:p>
      </dgm:t>
    </dgm:pt>
    <dgm:pt modelId="{D80B1CFF-46FB-4010-BB95-14ABFF29D242}" type="parTrans" cxnId="{EABF9CC5-E628-42F6-A068-E172B126A424}">
      <dgm:prSet/>
      <dgm:spPr/>
      <dgm:t>
        <a:bodyPr/>
        <a:lstStyle/>
        <a:p>
          <a:endParaRPr lang="en-US"/>
        </a:p>
      </dgm:t>
    </dgm:pt>
    <dgm:pt modelId="{1DC85A6D-2FA9-4DC6-ACAF-524BE34C5838}" type="sibTrans" cxnId="{EABF9CC5-E628-42F6-A068-E172B126A424}">
      <dgm:prSet/>
      <dgm:spPr/>
      <dgm:t>
        <a:bodyPr/>
        <a:lstStyle/>
        <a:p>
          <a:endParaRPr lang="en-US"/>
        </a:p>
      </dgm:t>
    </dgm:pt>
    <dgm:pt modelId="{544C1117-3C56-4BCD-A3D6-76D18E46A88E}">
      <dgm:prSet phldrT="[Text]" custT="1"/>
      <dgm:spPr/>
      <dgm:t>
        <a:bodyPr/>
        <a:lstStyle/>
        <a:p>
          <a:r>
            <a:rPr lang="en-US" sz="1800" dirty="0"/>
            <a:t>Small groups - supervision</a:t>
          </a:r>
        </a:p>
      </dgm:t>
    </dgm:pt>
    <dgm:pt modelId="{C2FB2FF9-E62B-40DB-9998-1A256BFB46A0}" type="parTrans" cxnId="{70C604E5-616B-4D32-B5AE-6EDA29F653A0}">
      <dgm:prSet/>
      <dgm:spPr/>
      <dgm:t>
        <a:bodyPr/>
        <a:lstStyle/>
        <a:p>
          <a:endParaRPr lang="en-US"/>
        </a:p>
      </dgm:t>
    </dgm:pt>
    <dgm:pt modelId="{CE25EA3E-64CE-4214-BCF4-7BC58F65B76E}" type="sibTrans" cxnId="{70C604E5-616B-4D32-B5AE-6EDA29F653A0}">
      <dgm:prSet/>
      <dgm:spPr/>
      <dgm:t>
        <a:bodyPr/>
        <a:lstStyle/>
        <a:p>
          <a:endParaRPr lang="en-US"/>
        </a:p>
      </dgm:t>
    </dgm:pt>
    <dgm:pt modelId="{CDBB4521-E60B-4F42-B83F-2A2C4731A28B}">
      <dgm:prSet phldrT="[Text]" custT="1"/>
      <dgm:spPr/>
      <dgm:t>
        <a:bodyPr/>
        <a:lstStyle/>
        <a:p>
          <a:r>
            <a:rPr lang="en-US" sz="1800" dirty="0"/>
            <a:t>Education scholarship</a:t>
          </a:r>
        </a:p>
      </dgm:t>
    </dgm:pt>
    <dgm:pt modelId="{C113A0F3-214D-4D17-B130-4A0A02006E42}" type="parTrans" cxnId="{DD4C20BE-4E4D-40FC-917F-1AC398689E7D}">
      <dgm:prSet/>
      <dgm:spPr/>
      <dgm:t>
        <a:bodyPr/>
        <a:lstStyle/>
        <a:p>
          <a:endParaRPr lang="en-US"/>
        </a:p>
      </dgm:t>
    </dgm:pt>
    <dgm:pt modelId="{D26D2080-36CA-4A92-9BC0-3361D979AD37}" type="sibTrans" cxnId="{DD4C20BE-4E4D-40FC-917F-1AC398689E7D}">
      <dgm:prSet/>
      <dgm:spPr/>
      <dgm:t>
        <a:bodyPr/>
        <a:lstStyle/>
        <a:p>
          <a:endParaRPr lang="en-US"/>
        </a:p>
      </dgm:t>
    </dgm:pt>
    <dgm:pt modelId="{4344FE82-431C-4364-9AA1-E304F6FF7029}">
      <dgm:prSet phldrT="[Text]" custT="1"/>
      <dgm:spPr/>
      <dgm:t>
        <a:bodyPr/>
        <a:lstStyle/>
        <a:p>
          <a:r>
            <a:rPr lang="en-US" sz="1800" dirty="0"/>
            <a:t>Contributions to the development of professional practices, e.g., guidelines, health policy development, regulatory committees and setting standards</a:t>
          </a:r>
        </a:p>
      </dgm:t>
    </dgm:pt>
    <dgm:pt modelId="{28187E5B-8A29-4BBC-8B6E-14733A80F24E}" type="parTrans" cxnId="{A5F51052-ADDC-448F-BAC5-6F45EACF418F}">
      <dgm:prSet/>
      <dgm:spPr/>
      <dgm:t>
        <a:bodyPr/>
        <a:lstStyle/>
        <a:p>
          <a:endParaRPr lang="en-US"/>
        </a:p>
      </dgm:t>
    </dgm:pt>
    <dgm:pt modelId="{9D4FB438-5B69-429E-9816-3F275BB7BCB9}" type="sibTrans" cxnId="{A5F51052-ADDC-448F-BAC5-6F45EACF418F}">
      <dgm:prSet/>
      <dgm:spPr/>
      <dgm:t>
        <a:bodyPr/>
        <a:lstStyle/>
        <a:p>
          <a:endParaRPr lang="en-US"/>
        </a:p>
      </dgm:t>
    </dgm:pt>
    <dgm:pt modelId="{98F660EA-A8AF-47CE-9A44-BC3FBF6A3C3D}">
      <dgm:prSet phldrT="[Text]" custT="1"/>
      <dgm:spPr/>
      <dgm:t>
        <a:bodyPr/>
        <a:lstStyle/>
        <a:p>
          <a:r>
            <a:rPr lang="en-US" sz="1800" dirty="0"/>
            <a:t>Exemplary professional practice, e.g., teaching techniques, educational innovations, curriculum development, models of care innovations </a:t>
          </a:r>
        </a:p>
      </dgm:t>
    </dgm:pt>
    <dgm:pt modelId="{F26BE70E-7E98-48A1-89AB-510A2AD37A96}" type="parTrans" cxnId="{D1A1A057-285B-4BB0-BA02-B76E4F4E74C6}">
      <dgm:prSet/>
      <dgm:spPr/>
      <dgm:t>
        <a:bodyPr/>
        <a:lstStyle/>
        <a:p>
          <a:endParaRPr lang="en-US"/>
        </a:p>
      </dgm:t>
    </dgm:pt>
    <dgm:pt modelId="{944E6511-D022-4990-BD29-E0B4FA4CAC0E}" type="sibTrans" cxnId="{D1A1A057-285B-4BB0-BA02-B76E4F4E74C6}">
      <dgm:prSet/>
      <dgm:spPr/>
      <dgm:t>
        <a:bodyPr/>
        <a:lstStyle/>
        <a:p>
          <a:endParaRPr lang="en-US"/>
        </a:p>
      </dgm:t>
    </dgm:pt>
    <dgm:pt modelId="{7ADB371D-F412-4762-83AC-791C8477B0AE}">
      <dgm:prSet phldrT="[Text]" custT="1"/>
      <dgm:spPr/>
      <dgm:t>
        <a:bodyPr/>
        <a:lstStyle/>
        <a:p>
          <a:r>
            <a:rPr lang="en-US" sz="1800" dirty="0"/>
            <a:t>Professional innovation and creative excellence, e.g., patient videos, curriculum innovations, and communications media</a:t>
          </a:r>
        </a:p>
      </dgm:t>
    </dgm:pt>
    <dgm:pt modelId="{73DAAEF0-6052-4FC2-8BA1-C16BD200E34D}" type="parTrans" cxnId="{435DB74C-BCDD-4C59-B450-6AF124CE7602}">
      <dgm:prSet/>
      <dgm:spPr/>
      <dgm:t>
        <a:bodyPr/>
        <a:lstStyle/>
        <a:p>
          <a:endParaRPr lang="en-US"/>
        </a:p>
      </dgm:t>
    </dgm:pt>
    <dgm:pt modelId="{D0B03347-47B6-4339-990B-8D8FEAA68F19}" type="sibTrans" cxnId="{435DB74C-BCDD-4C59-B450-6AF124CE7602}">
      <dgm:prSet/>
      <dgm:spPr/>
      <dgm:t>
        <a:bodyPr/>
        <a:lstStyle/>
        <a:p>
          <a:endParaRPr lang="en-US"/>
        </a:p>
      </dgm:t>
    </dgm:pt>
    <dgm:pt modelId="{21C39842-A1C7-4270-9C58-223EDABE0512}">
      <dgm:prSet phldrT="[Text]" custT="1"/>
      <dgm:spPr/>
      <dgm:t>
        <a:bodyPr/>
        <a:lstStyle/>
        <a:p>
          <a:r>
            <a:rPr lang="en-US" sz="1800" dirty="0"/>
            <a:t>Productivity in research/research-related activities</a:t>
          </a:r>
        </a:p>
      </dgm:t>
    </dgm:pt>
    <dgm:pt modelId="{AB2651E9-B766-459D-8654-6DB4756A838D}" type="parTrans" cxnId="{6D507735-F367-4D2D-8AA0-606A35B81BDE}">
      <dgm:prSet/>
      <dgm:spPr/>
      <dgm:t>
        <a:bodyPr/>
        <a:lstStyle/>
        <a:p>
          <a:endParaRPr lang="en-US"/>
        </a:p>
      </dgm:t>
    </dgm:pt>
    <dgm:pt modelId="{C25CCCE2-4770-4017-A711-815B69DC040D}" type="sibTrans" cxnId="{6D507735-F367-4D2D-8AA0-606A35B81BDE}">
      <dgm:prSet/>
      <dgm:spPr/>
      <dgm:t>
        <a:bodyPr/>
        <a:lstStyle/>
        <a:p>
          <a:endParaRPr lang="en-US"/>
        </a:p>
      </dgm:t>
    </dgm:pt>
    <dgm:pt modelId="{3C72FBA2-18F9-484A-8A05-B48D4D62B32A}">
      <dgm:prSet phldrT="[Text]" custT="1"/>
      <dgm:spPr/>
      <dgm:t>
        <a:bodyPr/>
        <a:lstStyle/>
        <a:p>
          <a:r>
            <a:rPr lang="en-US" sz="1800" dirty="0"/>
            <a:t>Publications</a:t>
          </a:r>
        </a:p>
      </dgm:t>
    </dgm:pt>
    <dgm:pt modelId="{E64FC7A7-7078-4A33-9841-DFF5B57C4D6B}" type="parTrans" cxnId="{0B5970DA-AE2B-4BA7-98E5-D36EC9189209}">
      <dgm:prSet/>
      <dgm:spPr/>
      <dgm:t>
        <a:bodyPr/>
        <a:lstStyle/>
        <a:p>
          <a:endParaRPr lang="en-US"/>
        </a:p>
      </dgm:t>
    </dgm:pt>
    <dgm:pt modelId="{B75527BF-1353-4369-97D2-E01EEB7B0D0C}" type="sibTrans" cxnId="{0B5970DA-AE2B-4BA7-98E5-D36EC9189209}">
      <dgm:prSet/>
      <dgm:spPr/>
      <dgm:t>
        <a:bodyPr/>
        <a:lstStyle/>
        <a:p>
          <a:endParaRPr lang="en-US"/>
        </a:p>
      </dgm:t>
    </dgm:pt>
    <dgm:pt modelId="{D10F094D-4A7E-4BA6-8A19-05F941292909}">
      <dgm:prSet phldrT="[Text]" custT="1"/>
      <dgm:spPr/>
      <dgm:t>
        <a:bodyPr/>
        <a:lstStyle/>
        <a:p>
          <a:r>
            <a:rPr lang="en-US" sz="1800" dirty="0"/>
            <a:t>Demonstrating that research has led to a significant source of new information in the field</a:t>
          </a:r>
        </a:p>
      </dgm:t>
    </dgm:pt>
    <dgm:pt modelId="{F8688EA0-1037-4523-8C2A-93BA6FACBB96}" type="parTrans" cxnId="{227A0B96-24D1-4B0F-B862-E9E1A7E86C87}">
      <dgm:prSet/>
      <dgm:spPr/>
      <dgm:t>
        <a:bodyPr/>
        <a:lstStyle/>
        <a:p>
          <a:endParaRPr lang="en-US"/>
        </a:p>
      </dgm:t>
    </dgm:pt>
    <dgm:pt modelId="{29FC69EC-6D99-41FE-9193-796B01EB2613}" type="sibTrans" cxnId="{227A0B96-24D1-4B0F-B862-E9E1A7E86C87}">
      <dgm:prSet/>
      <dgm:spPr/>
      <dgm:t>
        <a:bodyPr/>
        <a:lstStyle/>
        <a:p>
          <a:endParaRPr lang="en-US"/>
        </a:p>
      </dgm:t>
    </dgm:pt>
    <dgm:pt modelId="{0EA8D85C-DF4F-954E-8557-2903FDE729C2}">
      <dgm:prSet phldrT="[Text]" custT="1"/>
      <dgm:spPr/>
      <dgm:t>
        <a:bodyPr/>
        <a:lstStyle/>
        <a:p>
          <a:r>
            <a:rPr lang="en-US" sz="1800" dirty="0"/>
            <a:t>QI-related</a:t>
          </a:r>
        </a:p>
      </dgm:t>
    </dgm:pt>
    <dgm:pt modelId="{1F8E5DE2-4711-0542-BD4D-468548EA4D65}" type="parTrans" cxnId="{3FCD841E-2115-CC4E-BE12-1E3CD639286D}">
      <dgm:prSet/>
      <dgm:spPr/>
      <dgm:t>
        <a:bodyPr/>
        <a:lstStyle/>
        <a:p>
          <a:endParaRPr lang="en-US"/>
        </a:p>
      </dgm:t>
    </dgm:pt>
    <dgm:pt modelId="{9D06BEB0-4B19-EB4E-8C8B-FC422D66A96F}" type="sibTrans" cxnId="{3FCD841E-2115-CC4E-BE12-1E3CD639286D}">
      <dgm:prSet/>
      <dgm:spPr/>
      <dgm:t>
        <a:bodyPr/>
        <a:lstStyle/>
        <a:p>
          <a:endParaRPr lang="en-US"/>
        </a:p>
      </dgm:t>
    </dgm:pt>
    <dgm:pt modelId="{F523B4F8-0E7A-491B-9858-B7A4434A3CF0}" type="pres">
      <dgm:prSet presAssocID="{8FCD9A3D-C0E6-4581-8D63-036849E47DBE}" presName="diagram" presStyleCnt="0">
        <dgm:presLayoutVars>
          <dgm:chPref val="1"/>
          <dgm:dir/>
          <dgm:animOne val="branch"/>
          <dgm:animLvl val="lvl"/>
          <dgm:resizeHandles/>
        </dgm:presLayoutVars>
      </dgm:prSet>
      <dgm:spPr/>
    </dgm:pt>
    <dgm:pt modelId="{4FE030CB-FEE7-48E3-92C9-38E886C1E5A5}" type="pres">
      <dgm:prSet presAssocID="{D0E87A35-1E0A-46A8-B3D1-3535A47BB1A8}" presName="root" presStyleCnt="0"/>
      <dgm:spPr/>
    </dgm:pt>
    <dgm:pt modelId="{BC86A6BD-F288-4617-97E2-298BD5367165}" type="pres">
      <dgm:prSet presAssocID="{D0E87A35-1E0A-46A8-B3D1-3535A47BB1A8}" presName="rootComposite" presStyleCnt="0"/>
      <dgm:spPr/>
    </dgm:pt>
    <dgm:pt modelId="{88A06274-E4CF-4BF0-8CAC-FA88A1E5FA48}" type="pres">
      <dgm:prSet presAssocID="{D0E87A35-1E0A-46A8-B3D1-3535A47BB1A8}" presName="rootText" presStyleLbl="node1" presStyleIdx="0" presStyleCnt="4"/>
      <dgm:spPr/>
    </dgm:pt>
    <dgm:pt modelId="{9863A811-71AF-4586-A5DF-96FEB5A18058}" type="pres">
      <dgm:prSet presAssocID="{D0E87A35-1E0A-46A8-B3D1-3535A47BB1A8}" presName="rootConnector" presStyleLbl="node1" presStyleIdx="0" presStyleCnt="4"/>
      <dgm:spPr/>
    </dgm:pt>
    <dgm:pt modelId="{EB327495-DB64-42E2-A562-11F5A9DD1E18}" type="pres">
      <dgm:prSet presAssocID="{D0E87A35-1E0A-46A8-B3D1-3535A47BB1A8}" presName="childShape" presStyleCnt="0"/>
      <dgm:spPr/>
    </dgm:pt>
    <dgm:pt modelId="{87E3A230-0EF4-44CF-A3B4-5467D04EC304}" type="pres">
      <dgm:prSet presAssocID="{0E47ABC4-60EF-49BD-9325-44657B004858}" presName="Name13" presStyleLbl="parChTrans1D2" presStyleIdx="0" presStyleCnt="13"/>
      <dgm:spPr/>
    </dgm:pt>
    <dgm:pt modelId="{153A081D-9748-46FC-AD28-C2EBE17CDBD1}" type="pres">
      <dgm:prSet presAssocID="{A88CCCDF-D907-4E9F-8A5A-2BFD4FDD4BE6}" presName="childText" presStyleLbl="bgAcc1" presStyleIdx="0" presStyleCnt="13">
        <dgm:presLayoutVars>
          <dgm:bulletEnabled val="1"/>
        </dgm:presLayoutVars>
      </dgm:prSet>
      <dgm:spPr/>
    </dgm:pt>
    <dgm:pt modelId="{51953589-F681-4698-9007-0774FA05C630}" type="pres">
      <dgm:prSet presAssocID="{97F82A85-3630-4A9F-A2B1-94F10E96418F}" presName="Name13" presStyleLbl="parChTrans1D2" presStyleIdx="1" presStyleCnt="13"/>
      <dgm:spPr/>
    </dgm:pt>
    <dgm:pt modelId="{4543A1F8-601E-4E4B-BE5E-7F25DD601206}" type="pres">
      <dgm:prSet presAssocID="{C98BB8AD-68AB-4903-A4D6-6D207DF37C86}" presName="childText" presStyleLbl="bgAcc1" presStyleIdx="1" presStyleCnt="13">
        <dgm:presLayoutVars>
          <dgm:bulletEnabled val="1"/>
        </dgm:presLayoutVars>
      </dgm:prSet>
      <dgm:spPr/>
    </dgm:pt>
    <dgm:pt modelId="{FE6519A8-8950-4872-8806-824C2C6C05F2}" type="pres">
      <dgm:prSet presAssocID="{C2FB2FF9-E62B-40DB-9998-1A256BFB46A0}" presName="Name13" presStyleLbl="parChTrans1D2" presStyleIdx="2" presStyleCnt="13"/>
      <dgm:spPr/>
    </dgm:pt>
    <dgm:pt modelId="{3ACB1CC5-A190-482D-BC57-1E75EEB08E1A}" type="pres">
      <dgm:prSet presAssocID="{544C1117-3C56-4BCD-A3D6-76D18E46A88E}" presName="childText" presStyleLbl="bgAcc1" presStyleIdx="2" presStyleCnt="13">
        <dgm:presLayoutVars>
          <dgm:bulletEnabled val="1"/>
        </dgm:presLayoutVars>
      </dgm:prSet>
      <dgm:spPr/>
    </dgm:pt>
    <dgm:pt modelId="{611EF7F2-F8B3-4435-951C-498872252BBB}" type="pres">
      <dgm:prSet presAssocID="{35059882-1F5B-4A60-B554-799EA7602171}" presName="root" presStyleCnt="0"/>
      <dgm:spPr/>
    </dgm:pt>
    <dgm:pt modelId="{A306DEB5-146C-4261-AB4E-A81298946C35}" type="pres">
      <dgm:prSet presAssocID="{35059882-1F5B-4A60-B554-799EA7602171}" presName="rootComposite" presStyleCnt="0"/>
      <dgm:spPr/>
    </dgm:pt>
    <dgm:pt modelId="{B5B9492C-E444-4370-AC76-6C84FDD0D941}" type="pres">
      <dgm:prSet presAssocID="{35059882-1F5B-4A60-B554-799EA7602171}" presName="rootText" presStyleLbl="node1" presStyleIdx="1" presStyleCnt="4"/>
      <dgm:spPr/>
    </dgm:pt>
    <dgm:pt modelId="{6811EB69-4A8A-4664-A699-4780EEE5711C}" type="pres">
      <dgm:prSet presAssocID="{35059882-1F5B-4A60-B554-799EA7602171}" presName="rootConnector" presStyleLbl="node1" presStyleIdx="1" presStyleCnt="4"/>
      <dgm:spPr/>
    </dgm:pt>
    <dgm:pt modelId="{A1A2127D-16A0-490D-9797-D3C288C5AA5D}" type="pres">
      <dgm:prSet presAssocID="{35059882-1F5B-4A60-B554-799EA7602171}" presName="childShape" presStyleCnt="0"/>
      <dgm:spPr/>
    </dgm:pt>
    <dgm:pt modelId="{F6FAAF39-1723-4CE0-80E7-EEB6CB7C42C8}" type="pres">
      <dgm:prSet presAssocID="{70CBB4CA-9ABB-4F52-88C6-397EAD719394}" presName="Name13" presStyleLbl="parChTrans1D2" presStyleIdx="3" presStyleCnt="13"/>
      <dgm:spPr/>
    </dgm:pt>
    <dgm:pt modelId="{30251E28-3984-4082-85E0-2B901170C551}" type="pres">
      <dgm:prSet presAssocID="{E2E82B24-44D2-413D-9A93-43267AD33747}" presName="childText" presStyleLbl="bgAcc1" presStyleIdx="3" presStyleCnt="13">
        <dgm:presLayoutVars>
          <dgm:bulletEnabled val="1"/>
        </dgm:presLayoutVars>
      </dgm:prSet>
      <dgm:spPr/>
    </dgm:pt>
    <dgm:pt modelId="{31552E91-CD20-4556-8E77-1E0DFDDACB24}" type="pres">
      <dgm:prSet presAssocID="{C473C1FF-D1E9-4C9A-B439-8AC76CF24295}" presName="Name13" presStyleLbl="parChTrans1D2" presStyleIdx="4" presStyleCnt="13"/>
      <dgm:spPr/>
    </dgm:pt>
    <dgm:pt modelId="{3F56B06D-2028-49FC-9889-B9210CD60DE8}" type="pres">
      <dgm:prSet presAssocID="{C12608C2-2B18-41AD-AC0D-E386DB827CEE}" presName="childText" presStyleLbl="bgAcc1" presStyleIdx="4" presStyleCnt="13">
        <dgm:presLayoutVars>
          <dgm:bulletEnabled val="1"/>
        </dgm:presLayoutVars>
      </dgm:prSet>
      <dgm:spPr/>
    </dgm:pt>
    <dgm:pt modelId="{4760425C-AE3B-41FA-BE56-80AEC792C8E0}" type="pres">
      <dgm:prSet presAssocID="{C113A0F3-214D-4D17-B130-4A0A02006E42}" presName="Name13" presStyleLbl="parChTrans1D2" presStyleIdx="5" presStyleCnt="13"/>
      <dgm:spPr/>
    </dgm:pt>
    <dgm:pt modelId="{8D464939-54D6-40D9-B716-5DFB60A12823}" type="pres">
      <dgm:prSet presAssocID="{CDBB4521-E60B-4F42-B83F-2A2C4731A28B}" presName="childText" presStyleLbl="bgAcc1" presStyleIdx="5" presStyleCnt="13">
        <dgm:presLayoutVars>
          <dgm:bulletEnabled val="1"/>
        </dgm:presLayoutVars>
      </dgm:prSet>
      <dgm:spPr/>
    </dgm:pt>
    <dgm:pt modelId="{9D345D8C-2FAF-4CC8-AEBA-A85FB93913CC}" type="pres">
      <dgm:prSet presAssocID="{FB0C1157-FF42-4D3A-BC40-B08E858C3118}" presName="root" presStyleCnt="0"/>
      <dgm:spPr/>
    </dgm:pt>
    <dgm:pt modelId="{7EE1D886-2D08-458A-9084-6FE0365C6E08}" type="pres">
      <dgm:prSet presAssocID="{FB0C1157-FF42-4D3A-BC40-B08E858C3118}" presName="rootComposite" presStyleCnt="0"/>
      <dgm:spPr/>
    </dgm:pt>
    <dgm:pt modelId="{E6F679F1-BFFC-4D31-A1F1-8377A321F701}" type="pres">
      <dgm:prSet presAssocID="{FB0C1157-FF42-4D3A-BC40-B08E858C3118}" presName="rootText" presStyleLbl="node1" presStyleIdx="2" presStyleCnt="4"/>
      <dgm:spPr/>
    </dgm:pt>
    <dgm:pt modelId="{E4F42E25-1ABB-4A16-B76C-8B95F7A432D2}" type="pres">
      <dgm:prSet presAssocID="{FB0C1157-FF42-4D3A-BC40-B08E858C3118}" presName="rootConnector" presStyleLbl="node1" presStyleIdx="2" presStyleCnt="4"/>
      <dgm:spPr/>
    </dgm:pt>
    <dgm:pt modelId="{1124AF48-51E6-4887-BBA5-4D811EE3021A}" type="pres">
      <dgm:prSet presAssocID="{FB0C1157-FF42-4D3A-BC40-B08E858C3118}" presName="childShape" presStyleCnt="0"/>
      <dgm:spPr/>
    </dgm:pt>
    <dgm:pt modelId="{C6F0326D-AFB0-47AC-810E-C04E5C5FF914}" type="pres">
      <dgm:prSet presAssocID="{28187E5B-8A29-4BBC-8B6E-14733A80F24E}" presName="Name13" presStyleLbl="parChTrans1D2" presStyleIdx="6" presStyleCnt="13"/>
      <dgm:spPr/>
    </dgm:pt>
    <dgm:pt modelId="{16780535-66F9-4370-B368-C641EB82D044}" type="pres">
      <dgm:prSet presAssocID="{4344FE82-431C-4364-9AA1-E304F6FF7029}" presName="childText" presStyleLbl="bgAcc1" presStyleIdx="6" presStyleCnt="13" custScaleX="139343" custScaleY="108521">
        <dgm:presLayoutVars>
          <dgm:bulletEnabled val="1"/>
        </dgm:presLayoutVars>
      </dgm:prSet>
      <dgm:spPr/>
    </dgm:pt>
    <dgm:pt modelId="{93FFAA97-A4A1-4460-85F3-4E3CBD317EDF}" type="pres">
      <dgm:prSet presAssocID="{F26BE70E-7E98-48A1-89AB-510A2AD37A96}" presName="Name13" presStyleLbl="parChTrans1D2" presStyleIdx="7" presStyleCnt="13"/>
      <dgm:spPr/>
    </dgm:pt>
    <dgm:pt modelId="{AFA1D641-B588-4471-8A2F-58CC34E75A2E}" type="pres">
      <dgm:prSet presAssocID="{98F660EA-A8AF-47CE-9A44-BC3FBF6A3C3D}" presName="childText" presStyleLbl="bgAcc1" presStyleIdx="7" presStyleCnt="13" custScaleX="141348" custScaleY="94371">
        <dgm:presLayoutVars>
          <dgm:bulletEnabled val="1"/>
        </dgm:presLayoutVars>
      </dgm:prSet>
      <dgm:spPr/>
    </dgm:pt>
    <dgm:pt modelId="{A7D6F334-13DD-4346-88F2-03F1FE841EF9}" type="pres">
      <dgm:prSet presAssocID="{73DAAEF0-6052-4FC2-8BA1-C16BD200E34D}" presName="Name13" presStyleLbl="parChTrans1D2" presStyleIdx="8" presStyleCnt="13"/>
      <dgm:spPr/>
    </dgm:pt>
    <dgm:pt modelId="{3ED35DA3-F3F8-4206-A852-78A246256E09}" type="pres">
      <dgm:prSet presAssocID="{7ADB371D-F412-4762-83AC-791C8477B0AE}" presName="childText" presStyleLbl="bgAcc1" presStyleIdx="8" presStyleCnt="13" custScaleX="141348" custScaleY="82517">
        <dgm:presLayoutVars>
          <dgm:bulletEnabled val="1"/>
        </dgm:presLayoutVars>
      </dgm:prSet>
      <dgm:spPr/>
    </dgm:pt>
    <dgm:pt modelId="{A19402C2-411A-B64C-818B-DD5C5458220A}" type="pres">
      <dgm:prSet presAssocID="{1F8E5DE2-4711-0542-BD4D-468548EA4D65}" presName="Name13" presStyleLbl="parChTrans1D2" presStyleIdx="9" presStyleCnt="13"/>
      <dgm:spPr/>
    </dgm:pt>
    <dgm:pt modelId="{A7794479-944C-CC4C-926A-BBBB4DE8E251}" type="pres">
      <dgm:prSet presAssocID="{0EA8D85C-DF4F-954E-8557-2903FDE729C2}" presName="childText" presStyleLbl="bgAcc1" presStyleIdx="9" presStyleCnt="13" custScaleX="131204" custScaleY="30901">
        <dgm:presLayoutVars>
          <dgm:bulletEnabled val="1"/>
        </dgm:presLayoutVars>
      </dgm:prSet>
      <dgm:spPr/>
    </dgm:pt>
    <dgm:pt modelId="{DE4F8301-758B-4E02-A692-EEEC956E5651}" type="pres">
      <dgm:prSet presAssocID="{2E990014-F2CA-4C1B-B5C3-E8E5507A46C3}" presName="root" presStyleCnt="0"/>
      <dgm:spPr/>
    </dgm:pt>
    <dgm:pt modelId="{85CA9329-2BBC-4AB6-8F66-7A80FEAA3AD3}" type="pres">
      <dgm:prSet presAssocID="{2E990014-F2CA-4C1B-B5C3-E8E5507A46C3}" presName="rootComposite" presStyleCnt="0"/>
      <dgm:spPr/>
    </dgm:pt>
    <dgm:pt modelId="{4594C74B-8E2B-47DC-BDDE-691A4B07ECD9}" type="pres">
      <dgm:prSet presAssocID="{2E990014-F2CA-4C1B-B5C3-E8E5507A46C3}" presName="rootText" presStyleLbl="node1" presStyleIdx="3" presStyleCnt="4"/>
      <dgm:spPr/>
    </dgm:pt>
    <dgm:pt modelId="{014E9751-DD2A-4AAE-A039-9CA82DB0DC1A}" type="pres">
      <dgm:prSet presAssocID="{2E990014-F2CA-4C1B-B5C3-E8E5507A46C3}" presName="rootConnector" presStyleLbl="node1" presStyleIdx="3" presStyleCnt="4"/>
      <dgm:spPr/>
    </dgm:pt>
    <dgm:pt modelId="{C0063905-E45C-4953-979C-F2F429CE16B1}" type="pres">
      <dgm:prSet presAssocID="{2E990014-F2CA-4C1B-B5C3-E8E5507A46C3}" presName="childShape" presStyleCnt="0"/>
      <dgm:spPr/>
    </dgm:pt>
    <dgm:pt modelId="{47206184-A39F-4ABF-8DCE-B3522087426E}" type="pres">
      <dgm:prSet presAssocID="{AB2651E9-B766-459D-8654-6DB4756A838D}" presName="Name13" presStyleLbl="parChTrans1D2" presStyleIdx="10" presStyleCnt="13"/>
      <dgm:spPr/>
    </dgm:pt>
    <dgm:pt modelId="{8CEEE501-BC3A-46F1-96A4-1E38C33C0F95}" type="pres">
      <dgm:prSet presAssocID="{21C39842-A1C7-4270-9C58-223EDABE0512}" presName="childText" presStyleLbl="bgAcc1" presStyleIdx="10" presStyleCnt="13">
        <dgm:presLayoutVars>
          <dgm:bulletEnabled val="1"/>
        </dgm:presLayoutVars>
      </dgm:prSet>
      <dgm:spPr/>
    </dgm:pt>
    <dgm:pt modelId="{43A5CD3C-20C9-4BD6-ADFC-874FB0022A60}" type="pres">
      <dgm:prSet presAssocID="{E64FC7A7-7078-4A33-9841-DFF5B57C4D6B}" presName="Name13" presStyleLbl="parChTrans1D2" presStyleIdx="11" presStyleCnt="13"/>
      <dgm:spPr/>
    </dgm:pt>
    <dgm:pt modelId="{136BE55F-3002-4B62-BB57-5D55026BEFE8}" type="pres">
      <dgm:prSet presAssocID="{3C72FBA2-18F9-484A-8A05-B48D4D62B32A}" presName="childText" presStyleLbl="bgAcc1" presStyleIdx="11" presStyleCnt="13" custScaleY="56009">
        <dgm:presLayoutVars>
          <dgm:bulletEnabled val="1"/>
        </dgm:presLayoutVars>
      </dgm:prSet>
      <dgm:spPr/>
    </dgm:pt>
    <dgm:pt modelId="{4465D1C5-7FDD-481F-A42F-5C54300596D1}" type="pres">
      <dgm:prSet presAssocID="{F8688EA0-1037-4523-8C2A-93BA6FACBB96}" presName="Name13" presStyleLbl="parChTrans1D2" presStyleIdx="12" presStyleCnt="13"/>
      <dgm:spPr/>
    </dgm:pt>
    <dgm:pt modelId="{7F78E917-AB7A-410C-8B9F-BE834656A0F7}" type="pres">
      <dgm:prSet presAssocID="{D10F094D-4A7E-4BA6-8A19-05F941292909}" presName="childText" presStyleLbl="bgAcc1" presStyleIdx="12" presStyleCnt="13" custScaleY="119689">
        <dgm:presLayoutVars>
          <dgm:bulletEnabled val="1"/>
        </dgm:presLayoutVars>
      </dgm:prSet>
      <dgm:spPr/>
    </dgm:pt>
  </dgm:ptLst>
  <dgm:cxnLst>
    <dgm:cxn modelId="{7A371604-6F28-40E0-82C9-B1590341BFAB}" srcId="{35059882-1F5B-4A60-B554-799EA7602171}" destId="{E2E82B24-44D2-413D-9A93-43267AD33747}" srcOrd="0" destOrd="0" parTransId="{70CBB4CA-9ABB-4F52-88C6-397EAD719394}" sibTransId="{0C58CF72-70CA-4DC5-902D-A433FABAE75A}"/>
    <dgm:cxn modelId="{C09A2907-2299-4BF8-925D-EE7725F67A42}" type="presOf" srcId="{97F82A85-3630-4A9F-A2B1-94F10E96418F}" destId="{51953589-F681-4698-9007-0774FA05C630}" srcOrd="0" destOrd="0" presId="urn:microsoft.com/office/officeart/2005/8/layout/hierarchy3"/>
    <dgm:cxn modelId="{B5B18E0E-8381-4FCD-A4D0-69C0824980E1}" type="presOf" srcId="{A88CCCDF-D907-4E9F-8A5A-2BFD4FDD4BE6}" destId="{153A081D-9748-46FC-AD28-C2EBE17CDBD1}" srcOrd="0" destOrd="0" presId="urn:microsoft.com/office/officeart/2005/8/layout/hierarchy3"/>
    <dgm:cxn modelId="{E5CD5610-1AB3-42C2-9483-16CE0FFFCD52}" type="presOf" srcId="{3C72FBA2-18F9-484A-8A05-B48D4D62B32A}" destId="{136BE55F-3002-4B62-BB57-5D55026BEFE8}" srcOrd="0" destOrd="0" presId="urn:microsoft.com/office/officeart/2005/8/layout/hierarchy3"/>
    <dgm:cxn modelId="{210AD41A-CFE1-4664-8DB4-8C7561F1DA9A}" type="presOf" srcId="{D0E87A35-1E0A-46A8-B3D1-3535A47BB1A8}" destId="{88A06274-E4CF-4BF0-8CAC-FA88A1E5FA48}" srcOrd="0" destOrd="0" presId="urn:microsoft.com/office/officeart/2005/8/layout/hierarchy3"/>
    <dgm:cxn modelId="{3FCD841E-2115-CC4E-BE12-1E3CD639286D}" srcId="{FB0C1157-FF42-4D3A-BC40-B08E858C3118}" destId="{0EA8D85C-DF4F-954E-8557-2903FDE729C2}" srcOrd="3" destOrd="0" parTransId="{1F8E5DE2-4711-0542-BD4D-468548EA4D65}" sibTransId="{9D06BEB0-4B19-EB4E-8C8B-FC422D66A96F}"/>
    <dgm:cxn modelId="{FCB98D1E-D6A2-4A1F-8B3C-09161440D869}" type="presOf" srcId="{4344FE82-431C-4364-9AA1-E304F6FF7029}" destId="{16780535-66F9-4370-B368-C641EB82D044}" srcOrd="0" destOrd="0" presId="urn:microsoft.com/office/officeart/2005/8/layout/hierarchy3"/>
    <dgm:cxn modelId="{52EFD020-D1DB-4EBF-860B-D10D7B12C8C1}" type="presOf" srcId="{D10F094D-4A7E-4BA6-8A19-05F941292909}" destId="{7F78E917-AB7A-410C-8B9F-BE834656A0F7}" srcOrd="0" destOrd="0" presId="urn:microsoft.com/office/officeart/2005/8/layout/hierarchy3"/>
    <dgm:cxn modelId="{BBB22521-3C12-42E2-88B6-392B1D4FB7F1}" type="presOf" srcId="{21C39842-A1C7-4270-9C58-223EDABE0512}" destId="{8CEEE501-BC3A-46F1-96A4-1E38C33C0F95}" srcOrd="0" destOrd="0" presId="urn:microsoft.com/office/officeart/2005/8/layout/hierarchy3"/>
    <dgm:cxn modelId="{18329124-63ED-451C-A584-58B25054C401}" type="presOf" srcId="{0E47ABC4-60EF-49BD-9325-44657B004858}" destId="{87E3A230-0EF4-44CF-A3B4-5467D04EC304}" srcOrd="0" destOrd="0" presId="urn:microsoft.com/office/officeart/2005/8/layout/hierarchy3"/>
    <dgm:cxn modelId="{C601C229-656E-4B6E-9EF0-B6928BA2A764}" type="presOf" srcId="{D0E87A35-1E0A-46A8-B3D1-3535A47BB1A8}" destId="{9863A811-71AF-4586-A5DF-96FEB5A18058}" srcOrd="1" destOrd="0" presId="urn:microsoft.com/office/officeart/2005/8/layout/hierarchy3"/>
    <dgm:cxn modelId="{6D507735-F367-4D2D-8AA0-606A35B81BDE}" srcId="{2E990014-F2CA-4C1B-B5C3-E8E5507A46C3}" destId="{21C39842-A1C7-4270-9C58-223EDABE0512}" srcOrd="0" destOrd="0" parTransId="{AB2651E9-B766-459D-8654-6DB4756A838D}" sibTransId="{C25CCCE2-4770-4017-A711-815B69DC040D}"/>
    <dgm:cxn modelId="{B45E593F-5A4C-49BA-8148-BF2CE20E8F23}" type="presOf" srcId="{FB0C1157-FF42-4D3A-BC40-B08E858C3118}" destId="{E4F42E25-1ABB-4A16-B76C-8B95F7A432D2}" srcOrd="1" destOrd="0" presId="urn:microsoft.com/office/officeart/2005/8/layout/hierarchy3"/>
    <dgm:cxn modelId="{04ABB842-594E-4F25-B952-AC4520998670}" type="presOf" srcId="{C2FB2FF9-E62B-40DB-9998-1A256BFB46A0}" destId="{FE6519A8-8950-4872-8806-824C2C6C05F2}" srcOrd="0" destOrd="0" presId="urn:microsoft.com/office/officeart/2005/8/layout/hierarchy3"/>
    <dgm:cxn modelId="{BC3E2D43-8776-4CA0-ADC5-97F22899919E}" srcId="{8FCD9A3D-C0E6-4581-8D63-036849E47DBE}" destId="{FB0C1157-FF42-4D3A-BC40-B08E858C3118}" srcOrd="2" destOrd="0" parTransId="{AC942B32-8398-491D-A495-3FBFBBB5BA8C}" sibTransId="{52115160-7D68-4AAD-8D60-B450660E96B8}"/>
    <dgm:cxn modelId="{D392DD49-5B0E-45FF-963B-D64A5CE616E0}" type="presOf" srcId="{C12608C2-2B18-41AD-AC0D-E386DB827CEE}" destId="{3F56B06D-2028-49FC-9889-B9210CD60DE8}" srcOrd="0" destOrd="0" presId="urn:microsoft.com/office/officeart/2005/8/layout/hierarchy3"/>
    <dgm:cxn modelId="{435DB74C-BCDD-4C59-B450-6AF124CE7602}" srcId="{FB0C1157-FF42-4D3A-BC40-B08E858C3118}" destId="{7ADB371D-F412-4762-83AC-791C8477B0AE}" srcOrd="2" destOrd="0" parTransId="{73DAAEF0-6052-4FC2-8BA1-C16BD200E34D}" sibTransId="{D0B03347-47B6-4339-990B-8D8FEAA68F19}"/>
    <dgm:cxn modelId="{5CAE9A4D-9E1B-40AE-B096-E035E5523DDF}" type="presOf" srcId="{35059882-1F5B-4A60-B554-799EA7602171}" destId="{6811EB69-4A8A-4664-A699-4780EEE5711C}" srcOrd="1" destOrd="0" presId="urn:microsoft.com/office/officeart/2005/8/layout/hierarchy3"/>
    <dgm:cxn modelId="{CFB7FA4D-0FAE-46A3-B707-FD35911E25FC}" type="presOf" srcId="{F26BE70E-7E98-48A1-89AB-510A2AD37A96}" destId="{93FFAA97-A4A1-4460-85F3-4E3CBD317EDF}" srcOrd="0" destOrd="0" presId="urn:microsoft.com/office/officeart/2005/8/layout/hierarchy3"/>
    <dgm:cxn modelId="{A5F51052-ADDC-448F-BAC5-6F45EACF418F}" srcId="{FB0C1157-FF42-4D3A-BC40-B08E858C3118}" destId="{4344FE82-431C-4364-9AA1-E304F6FF7029}" srcOrd="0" destOrd="0" parTransId="{28187E5B-8A29-4BBC-8B6E-14733A80F24E}" sibTransId="{9D4FB438-5B69-429E-9816-3F275BB7BCB9}"/>
    <dgm:cxn modelId="{D1A1A057-285B-4BB0-BA02-B76E4F4E74C6}" srcId="{FB0C1157-FF42-4D3A-BC40-B08E858C3118}" destId="{98F660EA-A8AF-47CE-9A44-BC3FBF6A3C3D}" srcOrd="1" destOrd="0" parTransId="{F26BE70E-7E98-48A1-89AB-510A2AD37A96}" sibTransId="{944E6511-D022-4990-BD29-E0B4FA4CAC0E}"/>
    <dgm:cxn modelId="{CB704E5B-CE4C-49D0-A033-73569563017E}" type="presOf" srcId="{F8688EA0-1037-4523-8C2A-93BA6FACBB96}" destId="{4465D1C5-7FDD-481F-A42F-5C54300596D1}" srcOrd="0" destOrd="0" presId="urn:microsoft.com/office/officeart/2005/8/layout/hierarchy3"/>
    <dgm:cxn modelId="{C80E3B61-9727-43C8-B859-2B548E1C8E25}" type="presOf" srcId="{CDBB4521-E60B-4F42-B83F-2A2C4731A28B}" destId="{8D464939-54D6-40D9-B716-5DFB60A12823}" srcOrd="0" destOrd="0" presId="urn:microsoft.com/office/officeart/2005/8/layout/hierarchy3"/>
    <dgm:cxn modelId="{114A2A70-8B73-4425-8CE7-6C28B262DC51}" type="presOf" srcId="{C98BB8AD-68AB-4903-A4D6-6D207DF37C86}" destId="{4543A1F8-601E-4E4B-BE5E-7F25DD601206}" srcOrd="0" destOrd="0" presId="urn:microsoft.com/office/officeart/2005/8/layout/hierarchy3"/>
    <dgm:cxn modelId="{27945D74-ECD5-4299-9BB1-5C0CD44A80FD}" srcId="{8FCD9A3D-C0E6-4581-8D63-036849E47DBE}" destId="{D0E87A35-1E0A-46A8-B3D1-3535A47BB1A8}" srcOrd="0" destOrd="0" parTransId="{577106B9-9559-4050-B159-01763362E2E5}" sibTransId="{31BC30CA-338E-428B-8DC5-031E46D79E61}"/>
    <dgm:cxn modelId="{D3A4617B-158A-4E9C-9595-18662F97A18C}" type="presOf" srcId="{AB2651E9-B766-459D-8654-6DB4756A838D}" destId="{47206184-A39F-4ABF-8DCE-B3522087426E}" srcOrd="0" destOrd="0" presId="urn:microsoft.com/office/officeart/2005/8/layout/hierarchy3"/>
    <dgm:cxn modelId="{CA09F084-E173-46DC-ADBD-9AC28D181051}" type="presOf" srcId="{98F660EA-A8AF-47CE-9A44-BC3FBF6A3C3D}" destId="{AFA1D641-B588-4471-8A2F-58CC34E75A2E}" srcOrd="0" destOrd="0" presId="urn:microsoft.com/office/officeart/2005/8/layout/hierarchy3"/>
    <dgm:cxn modelId="{AB5BC385-A17B-4FCA-AB45-71F134F41AF1}" type="presOf" srcId="{28187E5B-8A29-4BBC-8B6E-14733A80F24E}" destId="{C6F0326D-AFB0-47AC-810E-C04E5C5FF914}" srcOrd="0" destOrd="0" presId="urn:microsoft.com/office/officeart/2005/8/layout/hierarchy3"/>
    <dgm:cxn modelId="{1575FB90-1E60-8B48-83E4-666F306AE626}" type="presOf" srcId="{1F8E5DE2-4711-0542-BD4D-468548EA4D65}" destId="{A19402C2-411A-B64C-818B-DD5C5458220A}" srcOrd="0" destOrd="0" presId="urn:microsoft.com/office/officeart/2005/8/layout/hierarchy3"/>
    <dgm:cxn modelId="{0F2D8C91-B640-418B-BE5F-E788C4294E5B}" type="presOf" srcId="{73DAAEF0-6052-4FC2-8BA1-C16BD200E34D}" destId="{A7D6F334-13DD-4346-88F2-03F1FE841EF9}" srcOrd="0" destOrd="0" presId="urn:microsoft.com/office/officeart/2005/8/layout/hierarchy3"/>
    <dgm:cxn modelId="{A5E62895-7E55-4A92-99C4-84D6D9C67401}" type="presOf" srcId="{E2E82B24-44D2-413D-9A93-43267AD33747}" destId="{30251E28-3984-4082-85E0-2B901170C551}" srcOrd="0" destOrd="0" presId="urn:microsoft.com/office/officeart/2005/8/layout/hierarchy3"/>
    <dgm:cxn modelId="{227A0B96-24D1-4B0F-B862-E9E1A7E86C87}" srcId="{2E990014-F2CA-4C1B-B5C3-E8E5507A46C3}" destId="{D10F094D-4A7E-4BA6-8A19-05F941292909}" srcOrd="2" destOrd="0" parTransId="{F8688EA0-1037-4523-8C2A-93BA6FACBB96}" sibTransId="{29FC69EC-6D99-41FE-9193-796B01EB2613}"/>
    <dgm:cxn modelId="{A445659B-7874-4E38-AF13-82DE42230477}" type="presOf" srcId="{FB0C1157-FF42-4D3A-BC40-B08E858C3118}" destId="{E6F679F1-BFFC-4D31-A1F1-8377A321F701}" srcOrd="0" destOrd="0" presId="urn:microsoft.com/office/officeart/2005/8/layout/hierarchy3"/>
    <dgm:cxn modelId="{73C3B8A5-DFA8-41EF-9ACC-E628926A10EB}" type="presOf" srcId="{7ADB371D-F412-4762-83AC-791C8477B0AE}" destId="{3ED35DA3-F3F8-4206-A852-78A246256E09}" srcOrd="0" destOrd="0" presId="urn:microsoft.com/office/officeart/2005/8/layout/hierarchy3"/>
    <dgm:cxn modelId="{BADB92A6-956C-4ECC-969B-C1D46C5A7624}" type="presOf" srcId="{C473C1FF-D1E9-4C9A-B439-8AC76CF24295}" destId="{31552E91-CD20-4556-8E77-1E0DFDDACB24}" srcOrd="0" destOrd="0" presId="urn:microsoft.com/office/officeart/2005/8/layout/hierarchy3"/>
    <dgm:cxn modelId="{DD4C20BE-4E4D-40FC-917F-1AC398689E7D}" srcId="{35059882-1F5B-4A60-B554-799EA7602171}" destId="{CDBB4521-E60B-4F42-B83F-2A2C4731A28B}" srcOrd="2" destOrd="0" parTransId="{C113A0F3-214D-4D17-B130-4A0A02006E42}" sibTransId="{D26D2080-36CA-4A92-9BC0-3361D979AD37}"/>
    <dgm:cxn modelId="{EABF9CC5-E628-42F6-A068-E172B126A424}" srcId="{8FCD9A3D-C0E6-4581-8D63-036849E47DBE}" destId="{2E990014-F2CA-4C1B-B5C3-E8E5507A46C3}" srcOrd="3" destOrd="0" parTransId="{D80B1CFF-46FB-4010-BB95-14ABFF29D242}" sibTransId="{1DC85A6D-2FA9-4DC6-ACAF-524BE34C5838}"/>
    <dgm:cxn modelId="{B55497CD-658B-4F76-9E3C-22760530F094}" type="presOf" srcId="{2E990014-F2CA-4C1B-B5C3-E8E5507A46C3}" destId="{014E9751-DD2A-4AAE-A039-9CA82DB0DC1A}" srcOrd="1" destOrd="0" presId="urn:microsoft.com/office/officeart/2005/8/layout/hierarchy3"/>
    <dgm:cxn modelId="{3122EDD7-C605-B44E-BE9A-CCBC88C4376E}" type="presOf" srcId="{0EA8D85C-DF4F-954E-8557-2903FDE729C2}" destId="{A7794479-944C-CC4C-926A-BBBB4DE8E251}" srcOrd="0" destOrd="0" presId="urn:microsoft.com/office/officeart/2005/8/layout/hierarchy3"/>
    <dgm:cxn modelId="{A7BF05D9-94EB-4A7C-96AE-5494F77B6AB3}" type="presOf" srcId="{8FCD9A3D-C0E6-4581-8D63-036849E47DBE}" destId="{F523B4F8-0E7A-491B-9858-B7A4434A3CF0}" srcOrd="0" destOrd="0" presId="urn:microsoft.com/office/officeart/2005/8/layout/hierarchy3"/>
    <dgm:cxn modelId="{BCE134D9-4A4E-40E4-B07E-AFDAB4643CF6}" type="presOf" srcId="{70CBB4CA-9ABB-4F52-88C6-397EAD719394}" destId="{F6FAAF39-1723-4CE0-80E7-EEB6CB7C42C8}" srcOrd="0" destOrd="0" presId="urn:microsoft.com/office/officeart/2005/8/layout/hierarchy3"/>
    <dgm:cxn modelId="{0B5970DA-AE2B-4BA7-98E5-D36EC9189209}" srcId="{2E990014-F2CA-4C1B-B5C3-E8E5507A46C3}" destId="{3C72FBA2-18F9-484A-8A05-B48D4D62B32A}" srcOrd="1" destOrd="0" parTransId="{E64FC7A7-7078-4A33-9841-DFF5B57C4D6B}" sibTransId="{B75527BF-1353-4369-97D2-E01EEB7B0D0C}"/>
    <dgm:cxn modelId="{A1E579DB-1C73-4E97-8C97-B6308F8B73A5}" srcId="{8FCD9A3D-C0E6-4581-8D63-036849E47DBE}" destId="{35059882-1F5B-4A60-B554-799EA7602171}" srcOrd="1" destOrd="0" parTransId="{079BDD2F-6DE9-4031-AC0A-243435371D1A}" sibTransId="{7706823C-1059-4612-8DB2-CA62822A434B}"/>
    <dgm:cxn modelId="{C482EBE0-D05B-4D39-B0C8-26AE40F352D1}" type="presOf" srcId="{35059882-1F5B-4A60-B554-799EA7602171}" destId="{B5B9492C-E444-4370-AC76-6C84FDD0D941}" srcOrd="0" destOrd="0" presId="urn:microsoft.com/office/officeart/2005/8/layout/hierarchy3"/>
    <dgm:cxn modelId="{70C604E5-616B-4D32-B5AE-6EDA29F653A0}" srcId="{D0E87A35-1E0A-46A8-B3D1-3535A47BB1A8}" destId="{544C1117-3C56-4BCD-A3D6-76D18E46A88E}" srcOrd="2" destOrd="0" parTransId="{C2FB2FF9-E62B-40DB-9998-1A256BFB46A0}" sibTransId="{CE25EA3E-64CE-4214-BCF4-7BC58F65B76E}"/>
    <dgm:cxn modelId="{972946E8-514E-4649-BE41-C1B75CA2A7F0}" type="presOf" srcId="{C113A0F3-214D-4D17-B130-4A0A02006E42}" destId="{4760425C-AE3B-41FA-BE56-80AEC792C8E0}" srcOrd="0" destOrd="0" presId="urn:microsoft.com/office/officeart/2005/8/layout/hierarchy3"/>
    <dgm:cxn modelId="{1C03AEE8-79D6-4040-B04F-FA759DBB2593}" type="presOf" srcId="{2E990014-F2CA-4C1B-B5C3-E8E5507A46C3}" destId="{4594C74B-8E2B-47DC-BDDE-691A4B07ECD9}" srcOrd="0" destOrd="0" presId="urn:microsoft.com/office/officeart/2005/8/layout/hierarchy3"/>
    <dgm:cxn modelId="{64C38BEA-C544-4A4E-8B72-1D83BE5A0B85}" srcId="{D0E87A35-1E0A-46A8-B3D1-3535A47BB1A8}" destId="{A88CCCDF-D907-4E9F-8A5A-2BFD4FDD4BE6}" srcOrd="0" destOrd="0" parTransId="{0E47ABC4-60EF-49BD-9325-44657B004858}" sibTransId="{EBF2C987-CB7E-4C5C-9CFD-095AA4973BFD}"/>
    <dgm:cxn modelId="{978C83ED-810D-4D2A-9D4C-65644132A516}" srcId="{D0E87A35-1E0A-46A8-B3D1-3535A47BB1A8}" destId="{C98BB8AD-68AB-4903-A4D6-6D207DF37C86}" srcOrd="1" destOrd="0" parTransId="{97F82A85-3630-4A9F-A2B1-94F10E96418F}" sibTransId="{9D1D5469-8414-4342-8494-B5CA24EA9391}"/>
    <dgm:cxn modelId="{C221ADEE-BFED-4B68-8454-0CE5B8D4B435}" srcId="{35059882-1F5B-4A60-B554-799EA7602171}" destId="{C12608C2-2B18-41AD-AC0D-E386DB827CEE}" srcOrd="1" destOrd="0" parTransId="{C473C1FF-D1E9-4C9A-B439-8AC76CF24295}" sibTransId="{4683CDD5-D7C4-43FA-9BCC-009ABC1FD3AD}"/>
    <dgm:cxn modelId="{F1242BF6-9B4F-44ED-9376-51F76264E340}" type="presOf" srcId="{544C1117-3C56-4BCD-A3D6-76D18E46A88E}" destId="{3ACB1CC5-A190-482D-BC57-1E75EEB08E1A}" srcOrd="0" destOrd="0" presId="urn:microsoft.com/office/officeart/2005/8/layout/hierarchy3"/>
    <dgm:cxn modelId="{21273BF9-BE9B-48E1-83CD-399D376E9041}" type="presOf" srcId="{E64FC7A7-7078-4A33-9841-DFF5B57C4D6B}" destId="{43A5CD3C-20C9-4BD6-ADFC-874FB0022A60}" srcOrd="0" destOrd="0" presId="urn:microsoft.com/office/officeart/2005/8/layout/hierarchy3"/>
    <dgm:cxn modelId="{B2E0AF4B-E142-4C77-A724-DA0EC8104870}" type="presParOf" srcId="{F523B4F8-0E7A-491B-9858-B7A4434A3CF0}" destId="{4FE030CB-FEE7-48E3-92C9-38E886C1E5A5}" srcOrd="0" destOrd="0" presId="urn:microsoft.com/office/officeart/2005/8/layout/hierarchy3"/>
    <dgm:cxn modelId="{BE8568FB-66B8-4AF4-A8E2-604686DE56AD}" type="presParOf" srcId="{4FE030CB-FEE7-48E3-92C9-38E886C1E5A5}" destId="{BC86A6BD-F288-4617-97E2-298BD5367165}" srcOrd="0" destOrd="0" presId="urn:microsoft.com/office/officeart/2005/8/layout/hierarchy3"/>
    <dgm:cxn modelId="{D41CF608-A962-4E82-BCDA-22FEBB4D741E}" type="presParOf" srcId="{BC86A6BD-F288-4617-97E2-298BD5367165}" destId="{88A06274-E4CF-4BF0-8CAC-FA88A1E5FA48}" srcOrd="0" destOrd="0" presId="urn:microsoft.com/office/officeart/2005/8/layout/hierarchy3"/>
    <dgm:cxn modelId="{9AE36137-B038-4360-B26D-B40854C523AC}" type="presParOf" srcId="{BC86A6BD-F288-4617-97E2-298BD5367165}" destId="{9863A811-71AF-4586-A5DF-96FEB5A18058}" srcOrd="1" destOrd="0" presId="urn:microsoft.com/office/officeart/2005/8/layout/hierarchy3"/>
    <dgm:cxn modelId="{ED7195D8-E0F3-47A7-9D72-E6C1175902AB}" type="presParOf" srcId="{4FE030CB-FEE7-48E3-92C9-38E886C1E5A5}" destId="{EB327495-DB64-42E2-A562-11F5A9DD1E18}" srcOrd="1" destOrd="0" presId="urn:microsoft.com/office/officeart/2005/8/layout/hierarchy3"/>
    <dgm:cxn modelId="{E9B9F54B-75CB-44B9-8958-4C6F1626CB92}" type="presParOf" srcId="{EB327495-DB64-42E2-A562-11F5A9DD1E18}" destId="{87E3A230-0EF4-44CF-A3B4-5467D04EC304}" srcOrd="0" destOrd="0" presId="urn:microsoft.com/office/officeart/2005/8/layout/hierarchy3"/>
    <dgm:cxn modelId="{14F4887F-6083-438C-BBDD-70B3EFB50D88}" type="presParOf" srcId="{EB327495-DB64-42E2-A562-11F5A9DD1E18}" destId="{153A081D-9748-46FC-AD28-C2EBE17CDBD1}" srcOrd="1" destOrd="0" presId="urn:microsoft.com/office/officeart/2005/8/layout/hierarchy3"/>
    <dgm:cxn modelId="{5E74F64D-311B-4AD0-98B0-C77819F73D66}" type="presParOf" srcId="{EB327495-DB64-42E2-A562-11F5A9DD1E18}" destId="{51953589-F681-4698-9007-0774FA05C630}" srcOrd="2" destOrd="0" presId="urn:microsoft.com/office/officeart/2005/8/layout/hierarchy3"/>
    <dgm:cxn modelId="{4E07355A-533A-4418-A204-3FC3B74B5BF4}" type="presParOf" srcId="{EB327495-DB64-42E2-A562-11F5A9DD1E18}" destId="{4543A1F8-601E-4E4B-BE5E-7F25DD601206}" srcOrd="3" destOrd="0" presId="urn:microsoft.com/office/officeart/2005/8/layout/hierarchy3"/>
    <dgm:cxn modelId="{A905A89E-9CEA-459F-A0B4-9B5D9FD4A478}" type="presParOf" srcId="{EB327495-DB64-42E2-A562-11F5A9DD1E18}" destId="{FE6519A8-8950-4872-8806-824C2C6C05F2}" srcOrd="4" destOrd="0" presId="urn:microsoft.com/office/officeart/2005/8/layout/hierarchy3"/>
    <dgm:cxn modelId="{456C7643-D367-4D0B-A233-CF22D72610E1}" type="presParOf" srcId="{EB327495-DB64-42E2-A562-11F5A9DD1E18}" destId="{3ACB1CC5-A190-482D-BC57-1E75EEB08E1A}" srcOrd="5" destOrd="0" presId="urn:microsoft.com/office/officeart/2005/8/layout/hierarchy3"/>
    <dgm:cxn modelId="{07CB0961-7FF6-48F8-BCFC-4BC41A81DB06}" type="presParOf" srcId="{F523B4F8-0E7A-491B-9858-B7A4434A3CF0}" destId="{611EF7F2-F8B3-4435-951C-498872252BBB}" srcOrd="1" destOrd="0" presId="urn:microsoft.com/office/officeart/2005/8/layout/hierarchy3"/>
    <dgm:cxn modelId="{21543ECF-6A54-4989-9CA2-F731215645ED}" type="presParOf" srcId="{611EF7F2-F8B3-4435-951C-498872252BBB}" destId="{A306DEB5-146C-4261-AB4E-A81298946C35}" srcOrd="0" destOrd="0" presId="urn:microsoft.com/office/officeart/2005/8/layout/hierarchy3"/>
    <dgm:cxn modelId="{D88168FA-80B3-40F8-B595-597A6E567AAC}" type="presParOf" srcId="{A306DEB5-146C-4261-AB4E-A81298946C35}" destId="{B5B9492C-E444-4370-AC76-6C84FDD0D941}" srcOrd="0" destOrd="0" presId="urn:microsoft.com/office/officeart/2005/8/layout/hierarchy3"/>
    <dgm:cxn modelId="{E36CC4AB-65C1-481A-BFE6-18812FFFF44A}" type="presParOf" srcId="{A306DEB5-146C-4261-AB4E-A81298946C35}" destId="{6811EB69-4A8A-4664-A699-4780EEE5711C}" srcOrd="1" destOrd="0" presId="urn:microsoft.com/office/officeart/2005/8/layout/hierarchy3"/>
    <dgm:cxn modelId="{C5AC8C3C-4349-4EAD-8ABC-B6FEEF602495}" type="presParOf" srcId="{611EF7F2-F8B3-4435-951C-498872252BBB}" destId="{A1A2127D-16A0-490D-9797-D3C288C5AA5D}" srcOrd="1" destOrd="0" presId="urn:microsoft.com/office/officeart/2005/8/layout/hierarchy3"/>
    <dgm:cxn modelId="{B9C6B421-DF94-4652-B534-A8A19857288C}" type="presParOf" srcId="{A1A2127D-16A0-490D-9797-D3C288C5AA5D}" destId="{F6FAAF39-1723-4CE0-80E7-EEB6CB7C42C8}" srcOrd="0" destOrd="0" presId="urn:microsoft.com/office/officeart/2005/8/layout/hierarchy3"/>
    <dgm:cxn modelId="{A2A708A0-5F55-48FD-9DBB-3ABDF1ECBCDA}" type="presParOf" srcId="{A1A2127D-16A0-490D-9797-D3C288C5AA5D}" destId="{30251E28-3984-4082-85E0-2B901170C551}" srcOrd="1" destOrd="0" presId="urn:microsoft.com/office/officeart/2005/8/layout/hierarchy3"/>
    <dgm:cxn modelId="{A1003CA7-20B9-42C0-A4AF-B2AFCD34E15A}" type="presParOf" srcId="{A1A2127D-16A0-490D-9797-D3C288C5AA5D}" destId="{31552E91-CD20-4556-8E77-1E0DFDDACB24}" srcOrd="2" destOrd="0" presId="urn:microsoft.com/office/officeart/2005/8/layout/hierarchy3"/>
    <dgm:cxn modelId="{57377196-D06F-4535-BDF2-C9A9DF6364F2}" type="presParOf" srcId="{A1A2127D-16A0-490D-9797-D3C288C5AA5D}" destId="{3F56B06D-2028-49FC-9889-B9210CD60DE8}" srcOrd="3" destOrd="0" presId="urn:microsoft.com/office/officeart/2005/8/layout/hierarchy3"/>
    <dgm:cxn modelId="{CA47F8F0-0AFD-475B-8FC4-5593880A46E8}" type="presParOf" srcId="{A1A2127D-16A0-490D-9797-D3C288C5AA5D}" destId="{4760425C-AE3B-41FA-BE56-80AEC792C8E0}" srcOrd="4" destOrd="0" presId="urn:microsoft.com/office/officeart/2005/8/layout/hierarchy3"/>
    <dgm:cxn modelId="{5B37E4E4-251E-4481-A52D-34864F583ADD}" type="presParOf" srcId="{A1A2127D-16A0-490D-9797-D3C288C5AA5D}" destId="{8D464939-54D6-40D9-B716-5DFB60A12823}" srcOrd="5" destOrd="0" presId="urn:microsoft.com/office/officeart/2005/8/layout/hierarchy3"/>
    <dgm:cxn modelId="{A58214E5-4236-4F23-BFF2-4497E02678EE}" type="presParOf" srcId="{F523B4F8-0E7A-491B-9858-B7A4434A3CF0}" destId="{9D345D8C-2FAF-4CC8-AEBA-A85FB93913CC}" srcOrd="2" destOrd="0" presId="urn:microsoft.com/office/officeart/2005/8/layout/hierarchy3"/>
    <dgm:cxn modelId="{369F5092-163B-48F1-8949-459F136A4A69}" type="presParOf" srcId="{9D345D8C-2FAF-4CC8-AEBA-A85FB93913CC}" destId="{7EE1D886-2D08-458A-9084-6FE0365C6E08}" srcOrd="0" destOrd="0" presId="urn:microsoft.com/office/officeart/2005/8/layout/hierarchy3"/>
    <dgm:cxn modelId="{AED1F039-AA3C-480D-A7EB-82D405B2D08A}" type="presParOf" srcId="{7EE1D886-2D08-458A-9084-6FE0365C6E08}" destId="{E6F679F1-BFFC-4D31-A1F1-8377A321F701}" srcOrd="0" destOrd="0" presId="urn:microsoft.com/office/officeart/2005/8/layout/hierarchy3"/>
    <dgm:cxn modelId="{F4C5A4E9-0956-47B9-A49E-BD77A8C491A7}" type="presParOf" srcId="{7EE1D886-2D08-458A-9084-6FE0365C6E08}" destId="{E4F42E25-1ABB-4A16-B76C-8B95F7A432D2}" srcOrd="1" destOrd="0" presId="urn:microsoft.com/office/officeart/2005/8/layout/hierarchy3"/>
    <dgm:cxn modelId="{DF2989AC-A906-43AF-B746-E16BA5C5CA41}" type="presParOf" srcId="{9D345D8C-2FAF-4CC8-AEBA-A85FB93913CC}" destId="{1124AF48-51E6-4887-BBA5-4D811EE3021A}" srcOrd="1" destOrd="0" presId="urn:microsoft.com/office/officeart/2005/8/layout/hierarchy3"/>
    <dgm:cxn modelId="{3347D70E-BFCA-4EF6-9FDB-970EB2980301}" type="presParOf" srcId="{1124AF48-51E6-4887-BBA5-4D811EE3021A}" destId="{C6F0326D-AFB0-47AC-810E-C04E5C5FF914}" srcOrd="0" destOrd="0" presId="urn:microsoft.com/office/officeart/2005/8/layout/hierarchy3"/>
    <dgm:cxn modelId="{2FCDDAD5-FE44-4BC1-A5CC-7FFE79B7867E}" type="presParOf" srcId="{1124AF48-51E6-4887-BBA5-4D811EE3021A}" destId="{16780535-66F9-4370-B368-C641EB82D044}" srcOrd="1" destOrd="0" presId="urn:microsoft.com/office/officeart/2005/8/layout/hierarchy3"/>
    <dgm:cxn modelId="{09FA527B-B4A6-4149-81AE-544D7FDE1A6B}" type="presParOf" srcId="{1124AF48-51E6-4887-BBA5-4D811EE3021A}" destId="{93FFAA97-A4A1-4460-85F3-4E3CBD317EDF}" srcOrd="2" destOrd="0" presId="urn:microsoft.com/office/officeart/2005/8/layout/hierarchy3"/>
    <dgm:cxn modelId="{10A038C2-CE93-4819-8D19-58298B459F00}" type="presParOf" srcId="{1124AF48-51E6-4887-BBA5-4D811EE3021A}" destId="{AFA1D641-B588-4471-8A2F-58CC34E75A2E}" srcOrd="3" destOrd="0" presId="urn:microsoft.com/office/officeart/2005/8/layout/hierarchy3"/>
    <dgm:cxn modelId="{D0CCA8ED-B733-4496-8BBD-1E823271AAE5}" type="presParOf" srcId="{1124AF48-51E6-4887-BBA5-4D811EE3021A}" destId="{A7D6F334-13DD-4346-88F2-03F1FE841EF9}" srcOrd="4" destOrd="0" presId="urn:microsoft.com/office/officeart/2005/8/layout/hierarchy3"/>
    <dgm:cxn modelId="{262CFA62-3C93-4011-974E-F1BB9BFA41FF}" type="presParOf" srcId="{1124AF48-51E6-4887-BBA5-4D811EE3021A}" destId="{3ED35DA3-F3F8-4206-A852-78A246256E09}" srcOrd="5" destOrd="0" presId="urn:microsoft.com/office/officeart/2005/8/layout/hierarchy3"/>
    <dgm:cxn modelId="{625B70C6-3F37-9C43-8C06-727BCD064DAE}" type="presParOf" srcId="{1124AF48-51E6-4887-BBA5-4D811EE3021A}" destId="{A19402C2-411A-B64C-818B-DD5C5458220A}" srcOrd="6" destOrd="0" presId="urn:microsoft.com/office/officeart/2005/8/layout/hierarchy3"/>
    <dgm:cxn modelId="{E2FBB938-563C-DB45-A627-666D513CA5AD}" type="presParOf" srcId="{1124AF48-51E6-4887-BBA5-4D811EE3021A}" destId="{A7794479-944C-CC4C-926A-BBBB4DE8E251}" srcOrd="7" destOrd="0" presId="urn:microsoft.com/office/officeart/2005/8/layout/hierarchy3"/>
    <dgm:cxn modelId="{8D393E09-4678-4D7F-A761-E361C397E210}" type="presParOf" srcId="{F523B4F8-0E7A-491B-9858-B7A4434A3CF0}" destId="{DE4F8301-758B-4E02-A692-EEEC956E5651}" srcOrd="3" destOrd="0" presId="urn:microsoft.com/office/officeart/2005/8/layout/hierarchy3"/>
    <dgm:cxn modelId="{7D2925CF-7791-4001-A198-7290B5840C84}" type="presParOf" srcId="{DE4F8301-758B-4E02-A692-EEEC956E5651}" destId="{85CA9329-2BBC-4AB6-8F66-7A80FEAA3AD3}" srcOrd="0" destOrd="0" presId="urn:microsoft.com/office/officeart/2005/8/layout/hierarchy3"/>
    <dgm:cxn modelId="{42A35C14-BCDC-45A8-9CA7-37ADCCE93156}" type="presParOf" srcId="{85CA9329-2BBC-4AB6-8F66-7A80FEAA3AD3}" destId="{4594C74B-8E2B-47DC-BDDE-691A4B07ECD9}" srcOrd="0" destOrd="0" presId="urn:microsoft.com/office/officeart/2005/8/layout/hierarchy3"/>
    <dgm:cxn modelId="{8FD63BEA-48ED-443F-BA2D-7564EC70CD2B}" type="presParOf" srcId="{85CA9329-2BBC-4AB6-8F66-7A80FEAA3AD3}" destId="{014E9751-DD2A-4AAE-A039-9CA82DB0DC1A}" srcOrd="1" destOrd="0" presId="urn:microsoft.com/office/officeart/2005/8/layout/hierarchy3"/>
    <dgm:cxn modelId="{2160E720-7637-4435-B0B4-C6C9BFC89BA5}" type="presParOf" srcId="{DE4F8301-758B-4E02-A692-EEEC956E5651}" destId="{C0063905-E45C-4953-979C-F2F429CE16B1}" srcOrd="1" destOrd="0" presId="urn:microsoft.com/office/officeart/2005/8/layout/hierarchy3"/>
    <dgm:cxn modelId="{B3DB3C71-D8F2-42C2-B50E-F5BEECB971C4}" type="presParOf" srcId="{C0063905-E45C-4953-979C-F2F429CE16B1}" destId="{47206184-A39F-4ABF-8DCE-B3522087426E}" srcOrd="0" destOrd="0" presId="urn:microsoft.com/office/officeart/2005/8/layout/hierarchy3"/>
    <dgm:cxn modelId="{A84251B6-A66A-4D25-8119-B60036DABCDB}" type="presParOf" srcId="{C0063905-E45C-4953-979C-F2F429CE16B1}" destId="{8CEEE501-BC3A-46F1-96A4-1E38C33C0F95}" srcOrd="1" destOrd="0" presId="urn:microsoft.com/office/officeart/2005/8/layout/hierarchy3"/>
    <dgm:cxn modelId="{FB43AD52-2188-483D-9F28-A850D93791E5}" type="presParOf" srcId="{C0063905-E45C-4953-979C-F2F429CE16B1}" destId="{43A5CD3C-20C9-4BD6-ADFC-874FB0022A60}" srcOrd="2" destOrd="0" presId="urn:microsoft.com/office/officeart/2005/8/layout/hierarchy3"/>
    <dgm:cxn modelId="{048B6EE0-EF41-427A-8ECC-C154B0AF1625}" type="presParOf" srcId="{C0063905-E45C-4953-979C-F2F429CE16B1}" destId="{136BE55F-3002-4B62-BB57-5D55026BEFE8}" srcOrd="3" destOrd="0" presId="urn:microsoft.com/office/officeart/2005/8/layout/hierarchy3"/>
    <dgm:cxn modelId="{5E5F6F08-67D3-42EB-B8C0-9E530E4D48F4}" type="presParOf" srcId="{C0063905-E45C-4953-979C-F2F429CE16B1}" destId="{4465D1C5-7FDD-481F-A42F-5C54300596D1}" srcOrd="4" destOrd="0" presId="urn:microsoft.com/office/officeart/2005/8/layout/hierarchy3"/>
    <dgm:cxn modelId="{EB3180E0-3B52-4BEA-A6BB-78AF4B0210D4}" type="presParOf" srcId="{C0063905-E45C-4953-979C-F2F429CE16B1}" destId="{7F78E917-AB7A-410C-8B9F-BE834656A0F7}"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06274-E4CF-4BF0-8CAC-FA88A1E5FA48}">
      <dsp:nvSpPr>
        <dsp:cNvPr id="0" name=""/>
        <dsp:cNvSpPr/>
      </dsp:nvSpPr>
      <dsp:spPr>
        <a:xfrm>
          <a:off x="1151291" y="2724"/>
          <a:ext cx="3025378" cy="151268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TEACHING EFFECTIVENESS</a:t>
          </a:r>
        </a:p>
      </dsp:txBody>
      <dsp:txXfrm>
        <a:off x="1195596" y="47029"/>
        <a:ext cx="2936768" cy="1424079"/>
      </dsp:txXfrm>
    </dsp:sp>
    <dsp:sp modelId="{87E3A230-0EF4-44CF-A3B4-5467D04EC304}">
      <dsp:nvSpPr>
        <dsp:cNvPr id="0" name=""/>
        <dsp:cNvSpPr/>
      </dsp:nvSpPr>
      <dsp:spPr>
        <a:xfrm>
          <a:off x="1453829" y="1515413"/>
          <a:ext cx="302537" cy="1134516"/>
        </a:xfrm>
        <a:custGeom>
          <a:avLst/>
          <a:gdLst/>
          <a:ahLst/>
          <a:cxnLst/>
          <a:rect l="0" t="0" r="0" b="0"/>
          <a:pathLst>
            <a:path>
              <a:moveTo>
                <a:pt x="0" y="0"/>
              </a:moveTo>
              <a:lnTo>
                <a:pt x="0" y="1134516"/>
              </a:lnTo>
              <a:lnTo>
                <a:pt x="302537" y="11345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3A081D-9748-46FC-AD28-C2EBE17CDBD1}">
      <dsp:nvSpPr>
        <dsp:cNvPr id="0" name=""/>
        <dsp:cNvSpPr/>
      </dsp:nvSpPr>
      <dsp:spPr>
        <a:xfrm>
          <a:off x="1756367" y="1893585"/>
          <a:ext cx="2420302" cy="151268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Clinical teaching</a:t>
          </a:r>
        </a:p>
      </dsp:txBody>
      <dsp:txXfrm>
        <a:off x="1800672" y="1937890"/>
        <a:ext cx="2331692" cy="1424079"/>
      </dsp:txXfrm>
    </dsp:sp>
    <dsp:sp modelId="{51953589-F681-4698-9007-0774FA05C630}">
      <dsp:nvSpPr>
        <dsp:cNvPr id="0" name=""/>
        <dsp:cNvSpPr/>
      </dsp:nvSpPr>
      <dsp:spPr>
        <a:xfrm>
          <a:off x="1453829" y="1515413"/>
          <a:ext cx="302537" cy="3025378"/>
        </a:xfrm>
        <a:custGeom>
          <a:avLst/>
          <a:gdLst/>
          <a:ahLst/>
          <a:cxnLst/>
          <a:rect l="0" t="0" r="0" b="0"/>
          <a:pathLst>
            <a:path>
              <a:moveTo>
                <a:pt x="0" y="0"/>
              </a:moveTo>
              <a:lnTo>
                <a:pt x="0" y="3025378"/>
              </a:lnTo>
              <a:lnTo>
                <a:pt x="302537" y="30253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43A1F8-601E-4E4B-BE5E-7F25DD601206}">
      <dsp:nvSpPr>
        <dsp:cNvPr id="0" name=""/>
        <dsp:cNvSpPr/>
      </dsp:nvSpPr>
      <dsp:spPr>
        <a:xfrm>
          <a:off x="1756367" y="3784446"/>
          <a:ext cx="2420302" cy="151268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27823"/>
              <a:satOff val="3318"/>
              <a:lumOff val="7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Lectures, seminars</a:t>
          </a:r>
        </a:p>
      </dsp:txBody>
      <dsp:txXfrm>
        <a:off x="1800672" y="3828751"/>
        <a:ext cx="2331692" cy="1424079"/>
      </dsp:txXfrm>
    </dsp:sp>
    <dsp:sp modelId="{FE6519A8-8950-4872-8806-824C2C6C05F2}">
      <dsp:nvSpPr>
        <dsp:cNvPr id="0" name=""/>
        <dsp:cNvSpPr/>
      </dsp:nvSpPr>
      <dsp:spPr>
        <a:xfrm>
          <a:off x="1453829" y="1515413"/>
          <a:ext cx="302537" cy="4916239"/>
        </a:xfrm>
        <a:custGeom>
          <a:avLst/>
          <a:gdLst/>
          <a:ahLst/>
          <a:cxnLst/>
          <a:rect l="0" t="0" r="0" b="0"/>
          <a:pathLst>
            <a:path>
              <a:moveTo>
                <a:pt x="0" y="0"/>
              </a:moveTo>
              <a:lnTo>
                <a:pt x="0" y="4916239"/>
              </a:lnTo>
              <a:lnTo>
                <a:pt x="302537" y="491623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CB1CC5-A190-482D-BC57-1E75EEB08E1A}">
      <dsp:nvSpPr>
        <dsp:cNvPr id="0" name=""/>
        <dsp:cNvSpPr/>
      </dsp:nvSpPr>
      <dsp:spPr>
        <a:xfrm>
          <a:off x="1756367" y="5675308"/>
          <a:ext cx="2420302" cy="151268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Small groups - supervision</a:t>
          </a:r>
        </a:p>
      </dsp:txBody>
      <dsp:txXfrm>
        <a:off x="1800672" y="5719613"/>
        <a:ext cx="2331692" cy="1424079"/>
      </dsp:txXfrm>
    </dsp:sp>
    <dsp:sp modelId="{B5B9492C-E444-4370-AC76-6C84FDD0D941}">
      <dsp:nvSpPr>
        <dsp:cNvPr id="0" name=""/>
        <dsp:cNvSpPr/>
      </dsp:nvSpPr>
      <dsp:spPr>
        <a:xfrm>
          <a:off x="4933014" y="2724"/>
          <a:ext cx="3025378" cy="1512689"/>
        </a:xfrm>
        <a:prstGeom prst="roundRect">
          <a:avLst>
            <a:gd name="adj" fmla="val 100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EDUCATION OR CURRICULUM DEVELOPMENT</a:t>
          </a:r>
        </a:p>
      </dsp:txBody>
      <dsp:txXfrm>
        <a:off x="4977319" y="47029"/>
        <a:ext cx="2936768" cy="1424079"/>
      </dsp:txXfrm>
    </dsp:sp>
    <dsp:sp modelId="{F6FAAF39-1723-4CE0-80E7-EEB6CB7C42C8}">
      <dsp:nvSpPr>
        <dsp:cNvPr id="0" name=""/>
        <dsp:cNvSpPr/>
      </dsp:nvSpPr>
      <dsp:spPr>
        <a:xfrm>
          <a:off x="5235551" y="1515413"/>
          <a:ext cx="302537" cy="1134516"/>
        </a:xfrm>
        <a:custGeom>
          <a:avLst/>
          <a:gdLst/>
          <a:ahLst/>
          <a:cxnLst/>
          <a:rect l="0" t="0" r="0" b="0"/>
          <a:pathLst>
            <a:path>
              <a:moveTo>
                <a:pt x="0" y="0"/>
              </a:moveTo>
              <a:lnTo>
                <a:pt x="0" y="1134516"/>
              </a:lnTo>
              <a:lnTo>
                <a:pt x="302537" y="11345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251E28-3984-4082-85E0-2B901170C551}">
      <dsp:nvSpPr>
        <dsp:cNvPr id="0" name=""/>
        <dsp:cNvSpPr/>
      </dsp:nvSpPr>
      <dsp:spPr>
        <a:xfrm>
          <a:off x="5538089" y="1893585"/>
          <a:ext cx="2420302" cy="151268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Planning a new curriculum or education production</a:t>
          </a:r>
        </a:p>
      </dsp:txBody>
      <dsp:txXfrm>
        <a:off x="5582394" y="1937890"/>
        <a:ext cx="2331692" cy="1424079"/>
      </dsp:txXfrm>
    </dsp:sp>
    <dsp:sp modelId="{31552E91-CD20-4556-8E77-1E0DFDDACB24}">
      <dsp:nvSpPr>
        <dsp:cNvPr id="0" name=""/>
        <dsp:cNvSpPr/>
      </dsp:nvSpPr>
      <dsp:spPr>
        <a:xfrm>
          <a:off x="5235551" y="1515413"/>
          <a:ext cx="302537" cy="3025378"/>
        </a:xfrm>
        <a:custGeom>
          <a:avLst/>
          <a:gdLst/>
          <a:ahLst/>
          <a:cxnLst/>
          <a:rect l="0" t="0" r="0" b="0"/>
          <a:pathLst>
            <a:path>
              <a:moveTo>
                <a:pt x="0" y="0"/>
              </a:moveTo>
              <a:lnTo>
                <a:pt x="0" y="3025378"/>
              </a:lnTo>
              <a:lnTo>
                <a:pt x="302537" y="30253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56B06D-2028-49FC-9889-B9210CD60DE8}">
      <dsp:nvSpPr>
        <dsp:cNvPr id="0" name=""/>
        <dsp:cNvSpPr/>
      </dsp:nvSpPr>
      <dsp:spPr>
        <a:xfrm>
          <a:off x="5538089" y="3784446"/>
          <a:ext cx="2420302" cy="151268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Educational innovation or new educational materials</a:t>
          </a:r>
        </a:p>
      </dsp:txBody>
      <dsp:txXfrm>
        <a:off x="5582394" y="3828751"/>
        <a:ext cx="2331692" cy="1424079"/>
      </dsp:txXfrm>
    </dsp:sp>
    <dsp:sp modelId="{4760425C-AE3B-41FA-BE56-80AEC792C8E0}">
      <dsp:nvSpPr>
        <dsp:cNvPr id="0" name=""/>
        <dsp:cNvSpPr/>
      </dsp:nvSpPr>
      <dsp:spPr>
        <a:xfrm>
          <a:off x="5235551" y="1515413"/>
          <a:ext cx="302537" cy="4916239"/>
        </a:xfrm>
        <a:custGeom>
          <a:avLst/>
          <a:gdLst/>
          <a:ahLst/>
          <a:cxnLst/>
          <a:rect l="0" t="0" r="0" b="0"/>
          <a:pathLst>
            <a:path>
              <a:moveTo>
                <a:pt x="0" y="0"/>
              </a:moveTo>
              <a:lnTo>
                <a:pt x="0" y="4916239"/>
              </a:lnTo>
              <a:lnTo>
                <a:pt x="302537" y="491623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464939-54D6-40D9-B716-5DFB60A12823}">
      <dsp:nvSpPr>
        <dsp:cNvPr id="0" name=""/>
        <dsp:cNvSpPr/>
      </dsp:nvSpPr>
      <dsp:spPr>
        <a:xfrm>
          <a:off x="5538089" y="5675308"/>
          <a:ext cx="2420302" cy="151268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139115"/>
              <a:satOff val="16588"/>
              <a:lumOff val="35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Education scholarship</a:t>
          </a:r>
        </a:p>
      </dsp:txBody>
      <dsp:txXfrm>
        <a:off x="5582394" y="5719613"/>
        <a:ext cx="2331692" cy="1424079"/>
      </dsp:txXfrm>
    </dsp:sp>
    <dsp:sp modelId="{E6F679F1-BFFC-4D31-A1F1-8377A321F701}">
      <dsp:nvSpPr>
        <dsp:cNvPr id="0" name=""/>
        <dsp:cNvSpPr/>
      </dsp:nvSpPr>
      <dsp:spPr>
        <a:xfrm>
          <a:off x="8714736" y="2724"/>
          <a:ext cx="3025378" cy="1512689"/>
        </a:xfrm>
        <a:prstGeom prst="roundRect">
          <a:avLst>
            <a:gd name="adj" fmla="val 100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CPA</a:t>
          </a:r>
        </a:p>
      </dsp:txBody>
      <dsp:txXfrm>
        <a:off x="8759041" y="47029"/>
        <a:ext cx="2936768" cy="1424079"/>
      </dsp:txXfrm>
    </dsp:sp>
    <dsp:sp modelId="{C6F0326D-AFB0-47AC-810E-C04E5C5FF914}">
      <dsp:nvSpPr>
        <dsp:cNvPr id="0" name=""/>
        <dsp:cNvSpPr/>
      </dsp:nvSpPr>
      <dsp:spPr>
        <a:xfrm>
          <a:off x="9017274" y="1515413"/>
          <a:ext cx="302537" cy="1198964"/>
        </a:xfrm>
        <a:custGeom>
          <a:avLst/>
          <a:gdLst/>
          <a:ahLst/>
          <a:cxnLst/>
          <a:rect l="0" t="0" r="0" b="0"/>
          <a:pathLst>
            <a:path>
              <a:moveTo>
                <a:pt x="0" y="0"/>
              </a:moveTo>
              <a:lnTo>
                <a:pt x="0" y="1198964"/>
              </a:lnTo>
              <a:lnTo>
                <a:pt x="302537" y="119896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780535-66F9-4370-B368-C641EB82D044}">
      <dsp:nvSpPr>
        <dsp:cNvPr id="0" name=""/>
        <dsp:cNvSpPr/>
      </dsp:nvSpPr>
      <dsp:spPr>
        <a:xfrm>
          <a:off x="9319812" y="1893585"/>
          <a:ext cx="3372522" cy="164158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Contributions to the development of professional practices, e.g., guidelines, health policy development, regulatory committees and setting standards</a:t>
          </a:r>
        </a:p>
      </dsp:txBody>
      <dsp:txXfrm>
        <a:off x="9367892" y="1941665"/>
        <a:ext cx="3276362" cy="1545425"/>
      </dsp:txXfrm>
    </dsp:sp>
    <dsp:sp modelId="{93FFAA97-A4A1-4460-85F3-4E3CBD317EDF}">
      <dsp:nvSpPr>
        <dsp:cNvPr id="0" name=""/>
        <dsp:cNvSpPr/>
      </dsp:nvSpPr>
      <dsp:spPr>
        <a:xfrm>
          <a:off x="9017274" y="1515413"/>
          <a:ext cx="302537" cy="3111699"/>
        </a:xfrm>
        <a:custGeom>
          <a:avLst/>
          <a:gdLst/>
          <a:ahLst/>
          <a:cxnLst/>
          <a:rect l="0" t="0" r="0" b="0"/>
          <a:pathLst>
            <a:path>
              <a:moveTo>
                <a:pt x="0" y="0"/>
              </a:moveTo>
              <a:lnTo>
                <a:pt x="0" y="3111699"/>
              </a:lnTo>
              <a:lnTo>
                <a:pt x="302537" y="311169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1D641-B588-4471-8A2F-58CC34E75A2E}">
      <dsp:nvSpPr>
        <dsp:cNvPr id="0" name=""/>
        <dsp:cNvSpPr/>
      </dsp:nvSpPr>
      <dsp:spPr>
        <a:xfrm>
          <a:off x="9319812" y="3913342"/>
          <a:ext cx="3421049" cy="142753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794761"/>
              <a:satOff val="23223"/>
              <a:lumOff val="50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Exemplary professional practice, e.g., teaching techniques, educational innovations, curriculum development, models of care innovations </a:t>
          </a:r>
        </a:p>
      </dsp:txBody>
      <dsp:txXfrm>
        <a:off x="9361623" y="3955153"/>
        <a:ext cx="3337427" cy="1343917"/>
      </dsp:txXfrm>
    </dsp:sp>
    <dsp:sp modelId="{A7D6F334-13DD-4346-88F2-03F1FE841EF9}">
      <dsp:nvSpPr>
        <dsp:cNvPr id="0" name=""/>
        <dsp:cNvSpPr/>
      </dsp:nvSpPr>
      <dsp:spPr>
        <a:xfrm>
          <a:off x="9017274" y="1515413"/>
          <a:ext cx="302537" cy="4827754"/>
        </a:xfrm>
        <a:custGeom>
          <a:avLst/>
          <a:gdLst/>
          <a:ahLst/>
          <a:cxnLst/>
          <a:rect l="0" t="0" r="0" b="0"/>
          <a:pathLst>
            <a:path>
              <a:moveTo>
                <a:pt x="0" y="0"/>
              </a:moveTo>
              <a:lnTo>
                <a:pt x="0" y="4827754"/>
              </a:lnTo>
              <a:lnTo>
                <a:pt x="302537" y="482775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D35DA3-F3F8-4206-A852-78A246256E09}">
      <dsp:nvSpPr>
        <dsp:cNvPr id="0" name=""/>
        <dsp:cNvSpPr/>
      </dsp:nvSpPr>
      <dsp:spPr>
        <a:xfrm>
          <a:off x="9319812" y="5719055"/>
          <a:ext cx="3421049" cy="124822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Professional innovation and creative excellence, e.g., patient videos, curriculum innovations, and communications media</a:t>
          </a:r>
        </a:p>
      </dsp:txBody>
      <dsp:txXfrm>
        <a:off x="9356371" y="5755614"/>
        <a:ext cx="3347931" cy="1175107"/>
      </dsp:txXfrm>
    </dsp:sp>
    <dsp:sp modelId="{A19402C2-411A-B64C-818B-DD5C5458220A}">
      <dsp:nvSpPr>
        <dsp:cNvPr id="0" name=""/>
        <dsp:cNvSpPr/>
      </dsp:nvSpPr>
      <dsp:spPr>
        <a:xfrm>
          <a:off x="9017274" y="1515413"/>
          <a:ext cx="302537" cy="6063757"/>
        </a:xfrm>
        <a:custGeom>
          <a:avLst/>
          <a:gdLst/>
          <a:ahLst/>
          <a:cxnLst/>
          <a:rect l="0" t="0" r="0" b="0"/>
          <a:pathLst>
            <a:path>
              <a:moveTo>
                <a:pt x="0" y="0"/>
              </a:moveTo>
              <a:lnTo>
                <a:pt x="0" y="6063757"/>
              </a:lnTo>
              <a:lnTo>
                <a:pt x="302537" y="606375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794479-944C-CC4C-926A-BBBB4DE8E251}">
      <dsp:nvSpPr>
        <dsp:cNvPr id="0" name=""/>
        <dsp:cNvSpPr/>
      </dsp:nvSpPr>
      <dsp:spPr>
        <a:xfrm>
          <a:off x="9319812" y="7345452"/>
          <a:ext cx="3175533" cy="46743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QI-related</a:t>
          </a:r>
        </a:p>
      </dsp:txBody>
      <dsp:txXfrm>
        <a:off x="9333503" y="7359143"/>
        <a:ext cx="3148151" cy="440054"/>
      </dsp:txXfrm>
    </dsp:sp>
    <dsp:sp modelId="{4594C74B-8E2B-47DC-BDDE-691A4B07ECD9}">
      <dsp:nvSpPr>
        <dsp:cNvPr id="0" name=""/>
        <dsp:cNvSpPr/>
      </dsp:nvSpPr>
      <dsp:spPr>
        <a:xfrm>
          <a:off x="12892130" y="2724"/>
          <a:ext cx="3025378" cy="1512689"/>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RESEARCH</a:t>
          </a:r>
        </a:p>
      </dsp:txBody>
      <dsp:txXfrm>
        <a:off x="12936435" y="47029"/>
        <a:ext cx="2936768" cy="1424079"/>
      </dsp:txXfrm>
    </dsp:sp>
    <dsp:sp modelId="{47206184-A39F-4ABF-8DCE-B3522087426E}">
      <dsp:nvSpPr>
        <dsp:cNvPr id="0" name=""/>
        <dsp:cNvSpPr/>
      </dsp:nvSpPr>
      <dsp:spPr>
        <a:xfrm>
          <a:off x="13194668" y="1515413"/>
          <a:ext cx="302537" cy="1134516"/>
        </a:xfrm>
        <a:custGeom>
          <a:avLst/>
          <a:gdLst/>
          <a:ahLst/>
          <a:cxnLst/>
          <a:rect l="0" t="0" r="0" b="0"/>
          <a:pathLst>
            <a:path>
              <a:moveTo>
                <a:pt x="0" y="0"/>
              </a:moveTo>
              <a:lnTo>
                <a:pt x="0" y="1134516"/>
              </a:lnTo>
              <a:lnTo>
                <a:pt x="302537" y="11345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EEE501-BC3A-46F1-96A4-1E38C33C0F95}">
      <dsp:nvSpPr>
        <dsp:cNvPr id="0" name=""/>
        <dsp:cNvSpPr/>
      </dsp:nvSpPr>
      <dsp:spPr>
        <a:xfrm>
          <a:off x="13497206" y="1893585"/>
          <a:ext cx="2420302" cy="151268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Productivity in research/research-related activities</a:t>
          </a:r>
        </a:p>
      </dsp:txBody>
      <dsp:txXfrm>
        <a:off x="13541511" y="1937890"/>
        <a:ext cx="2331692" cy="1424079"/>
      </dsp:txXfrm>
    </dsp:sp>
    <dsp:sp modelId="{43A5CD3C-20C9-4BD6-ADFC-874FB0022A60}">
      <dsp:nvSpPr>
        <dsp:cNvPr id="0" name=""/>
        <dsp:cNvSpPr/>
      </dsp:nvSpPr>
      <dsp:spPr>
        <a:xfrm>
          <a:off x="13194668" y="1515413"/>
          <a:ext cx="302537" cy="2692654"/>
        </a:xfrm>
        <a:custGeom>
          <a:avLst/>
          <a:gdLst/>
          <a:ahLst/>
          <a:cxnLst/>
          <a:rect l="0" t="0" r="0" b="0"/>
          <a:pathLst>
            <a:path>
              <a:moveTo>
                <a:pt x="0" y="0"/>
              </a:moveTo>
              <a:lnTo>
                <a:pt x="0" y="2692654"/>
              </a:lnTo>
              <a:lnTo>
                <a:pt x="302537" y="269265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6BE55F-3002-4B62-BB57-5D55026BEFE8}">
      <dsp:nvSpPr>
        <dsp:cNvPr id="0" name=""/>
        <dsp:cNvSpPr/>
      </dsp:nvSpPr>
      <dsp:spPr>
        <a:xfrm>
          <a:off x="13497206" y="3784446"/>
          <a:ext cx="2420302" cy="84724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106054"/>
              <a:satOff val="36493"/>
              <a:lumOff val="79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Publications</a:t>
          </a:r>
        </a:p>
      </dsp:txBody>
      <dsp:txXfrm>
        <a:off x="13522021" y="3809261"/>
        <a:ext cx="2370672" cy="797612"/>
      </dsp:txXfrm>
    </dsp:sp>
    <dsp:sp modelId="{4465D1C5-7FDD-481F-A42F-5C54300596D1}">
      <dsp:nvSpPr>
        <dsp:cNvPr id="0" name=""/>
        <dsp:cNvSpPr/>
      </dsp:nvSpPr>
      <dsp:spPr>
        <a:xfrm>
          <a:off x="13194668" y="1515413"/>
          <a:ext cx="302537" cy="4399709"/>
        </a:xfrm>
        <a:custGeom>
          <a:avLst/>
          <a:gdLst/>
          <a:ahLst/>
          <a:cxnLst/>
          <a:rect l="0" t="0" r="0" b="0"/>
          <a:pathLst>
            <a:path>
              <a:moveTo>
                <a:pt x="0" y="0"/>
              </a:moveTo>
              <a:lnTo>
                <a:pt x="0" y="4399709"/>
              </a:lnTo>
              <a:lnTo>
                <a:pt x="302537" y="43997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78E917-AB7A-410C-8B9F-BE834656A0F7}">
      <dsp:nvSpPr>
        <dsp:cNvPr id="0" name=""/>
        <dsp:cNvSpPr/>
      </dsp:nvSpPr>
      <dsp:spPr>
        <a:xfrm>
          <a:off x="13497206" y="5009860"/>
          <a:ext cx="2420302" cy="181052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Demonstrating that research has led to a significant source of new information in the field</a:t>
          </a:r>
        </a:p>
      </dsp:txBody>
      <dsp:txXfrm>
        <a:off x="13550234" y="5062888"/>
        <a:ext cx="2314246" cy="17044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27273-C8FB-4AF7-90E6-BFB0FF4445FF}" type="datetimeFigureOut">
              <a:rPr lang="en-US" smtClean="0"/>
              <a:t>4/21/21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8BD36-7BFD-4684-B677-BADF42808881}" type="slidenum">
              <a:rPr lang="en-US" smtClean="0"/>
              <a:t>‹#›</a:t>
            </a:fld>
            <a:endParaRPr lang="en-US"/>
          </a:p>
        </p:txBody>
      </p:sp>
    </p:spTree>
    <p:extLst>
      <p:ext uri="{BB962C8B-B14F-4D97-AF65-F5344CB8AC3E}">
        <p14:creationId xmlns:p14="http://schemas.microsoft.com/office/powerpoint/2010/main" val="2846877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5"/>
          </p:nvPr>
        </p:nvSpPr>
        <p:spPr/>
        <p:txBody>
          <a:bodyPr/>
          <a:lstStyle/>
          <a:p>
            <a:fld id="{A818BD36-7BFD-4684-B677-BADF42808881}" type="slidenum">
              <a:rPr lang="en-US" smtClean="0"/>
              <a:t>1</a:t>
            </a:fld>
            <a:endParaRPr lang="en-US"/>
          </a:p>
        </p:txBody>
      </p:sp>
    </p:spTree>
    <p:extLst>
      <p:ext uri="{BB962C8B-B14F-4D97-AF65-F5344CB8AC3E}">
        <p14:creationId xmlns:p14="http://schemas.microsoft.com/office/powerpoint/2010/main" val="430969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8BD36-7BFD-4684-B677-BADF42808881}" type="slidenum">
              <a:rPr lang="en-US" smtClean="0"/>
              <a:t>12</a:t>
            </a:fld>
            <a:endParaRPr lang="en-US"/>
          </a:p>
        </p:txBody>
      </p:sp>
    </p:spTree>
    <p:extLst>
      <p:ext uri="{BB962C8B-B14F-4D97-AF65-F5344CB8AC3E}">
        <p14:creationId xmlns:p14="http://schemas.microsoft.com/office/powerpoint/2010/main" val="3178629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8BD36-7BFD-4684-B677-BADF42808881}" type="slidenum">
              <a:rPr lang="en-US" smtClean="0"/>
              <a:t>13</a:t>
            </a:fld>
            <a:endParaRPr lang="en-US"/>
          </a:p>
        </p:txBody>
      </p:sp>
    </p:spTree>
    <p:extLst>
      <p:ext uri="{BB962C8B-B14F-4D97-AF65-F5344CB8AC3E}">
        <p14:creationId xmlns:p14="http://schemas.microsoft.com/office/powerpoint/2010/main" val="161176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 to present administrative steps/process</a:t>
            </a:r>
          </a:p>
        </p:txBody>
      </p:sp>
      <p:sp>
        <p:nvSpPr>
          <p:cNvPr id="4" name="Slide Number Placeholder 3"/>
          <p:cNvSpPr>
            <a:spLocks noGrp="1"/>
          </p:cNvSpPr>
          <p:nvPr>
            <p:ph type="sldNum" sz="quarter" idx="5"/>
          </p:nvPr>
        </p:nvSpPr>
        <p:spPr/>
        <p:txBody>
          <a:bodyPr/>
          <a:lstStyle/>
          <a:p>
            <a:fld id="{A818BD36-7BFD-4684-B677-BADF42808881}" type="slidenum">
              <a:rPr lang="en-US" smtClean="0"/>
              <a:t>14</a:t>
            </a:fld>
            <a:endParaRPr lang="en-US"/>
          </a:p>
        </p:txBody>
      </p:sp>
    </p:spTree>
    <p:extLst>
      <p:ext uri="{BB962C8B-B14F-4D97-AF65-F5344CB8AC3E}">
        <p14:creationId xmlns:p14="http://schemas.microsoft.com/office/powerpoint/2010/main" val="3738476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5"/>
          </p:nvPr>
        </p:nvSpPr>
        <p:spPr/>
        <p:txBody>
          <a:bodyPr/>
          <a:lstStyle/>
          <a:p>
            <a:fld id="{A818BD36-7BFD-4684-B677-BADF42808881}" type="slidenum">
              <a:rPr lang="en-US" smtClean="0"/>
              <a:t>15</a:t>
            </a:fld>
            <a:endParaRPr lang="en-US"/>
          </a:p>
        </p:txBody>
      </p:sp>
    </p:spTree>
    <p:extLst>
      <p:ext uri="{BB962C8B-B14F-4D97-AF65-F5344CB8AC3E}">
        <p14:creationId xmlns:p14="http://schemas.microsoft.com/office/powerpoint/2010/main" val="1170150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5"/>
          </p:nvPr>
        </p:nvSpPr>
        <p:spPr/>
        <p:txBody>
          <a:bodyPr/>
          <a:lstStyle/>
          <a:p>
            <a:fld id="{A818BD36-7BFD-4684-B677-BADF42808881}" type="slidenum">
              <a:rPr lang="en-US" smtClean="0"/>
              <a:t>16</a:t>
            </a:fld>
            <a:endParaRPr lang="en-US"/>
          </a:p>
        </p:txBody>
      </p:sp>
    </p:spTree>
    <p:extLst>
      <p:ext uri="{BB962C8B-B14F-4D97-AF65-F5344CB8AC3E}">
        <p14:creationId xmlns:p14="http://schemas.microsoft.com/office/powerpoint/2010/main" val="3851089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p>
        </p:txBody>
      </p:sp>
      <p:sp>
        <p:nvSpPr>
          <p:cNvPr id="4" name="Slide Number Placeholder 3"/>
          <p:cNvSpPr>
            <a:spLocks noGrp="1"/>
          </p:cNvSpPr>
          <p:nvPr>
            <p:ph type="sldNum" sz="quarter" idx="5"/>
          </p:nvPr>
        </p:nvSpPr>
        <p:spPr/>
        <p:txBody>
          <a:bodyPr/>
          <a:lstStyle/>
          <a:p>
            <a:fld id="{A818BD36-7BFD-4684-B677-BADF42808881}" type="slidenum">
              <a:rPr lang="en-US" smtClean="0"/>
              <a:t>17</a:t>
            </a:fld>
            <a:endParaRPr lang="en-US"/>
          </a:p>
        </p:txBody>
      </p:sp>
    </p:spTree>
    <p:extLst>
      <p:ext uri="{BB962C8B-B14F-4D97-AF65-F5344CB8AC3E}">
        <p14:creationId xmlns:p14="http://schemas.microsoft.com/office/powerpoint/2010/main" val="905099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5"/>
          </p:nvPr>
        </p:nvSpPr>
        <p:spPr/>
        <p:txBody>
          <a:bodyPr/>
          <a:lstStyle/>
          <a:p>
            <a:fld id="{A818BD36-7BFD-4684-B677-BADF42808881}" type="slidenum">
              <a:rPr lang="en-US" smtClean="0"/>
              <a:t>18</a:t>
            </a:fld>
            <a:endParaRPr lang="en-US"/>
          </a:p>
        </p:txBody>
      </p:sp>
    </p:spTree>
    <p:extLst>
      <p:ext uri="{BB962C8B-B14F-4D97-AF65-F5344CB8AC3E}">
        <p14:creationId xmlns:p14="http://schemas.microsoft.com/office/powerpoint/2010/main" val="2956738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18BD36-7BFD-4684-B677-BADF42808881}" type="slidenum">
              <a:rPr lang="en-US" smtClean="0"/>
              <a:t>19</a:t>
            </a:fld>
            <a:endParaRPr lang="en-US"/>
          </a:p>
        </p:txBody>
      </p:sp>
    </p:spTree>
    <p:extLst>
      <p:ext uri="{BB962C8B-B14F-4D97-AF65-F5344CB8AC3E}">
        <p14:creationId xmlns:p14="http://schemas.microsoft.com/office/powerpoint/2010/main" val="1443251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8BD36-7BFD-4684-B677-BADF42808881}" type="slidenum">
              <a:rPr lang="en-US" smtClean="0"/>
              <a:t>20</a:t>
            </a:fld>
            <a:endParaRPr lang="en-US"/>
          </a:p>
        </p:txBody>
      </p:sp>
    </p:spTree>
    <p:extLst>
      <p:ext uri="{BB962C8B-B14F-4D97-AF65-F5344CB8AC3E}">
        <p14:creationId xmlns:p14="http://schemas.microsoft.com/office/powerpoint/2010/main" val="106416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Q&amp;A</a:t>
            </a:r>
          </a:p>
        </p:txBody>
      </p:sp>
      <p:sp>
        <p:nvSpPr>
          <p:cNvPr id="4" name="Slide Number Placeholder 3"/>
          <p:cNvSpPr>
            <a:spLocks noGrp="1"/>
          </p:cNvSpPr>
          <p:nvPr>
            <p:ph type="sldNum" sz="quarter" idx="5"/>
          </p:nvPr>
        </p:nvSpPr>
        <p:spPr/>
        <p:txBody>
          <a:bodyPr/>
          <a:lstStyle/>
          <a:p>
            <a:fld id="{A818BD36-7BFD-4684-B677-BADF42808881}" type="slidenum">
              <a:rPr lang="en-US" smtClean="0"/>
              <a:t>21</a:t>
            </a:fld>
            <a:endParaRPr lang="en-US"/>
          </a:p>
        </p:txBody>
      </p:sp>
    </p:spTree>
    <p:extLst>
      <p:ext uri="{BB962C8B-B14F-4D97-AF65-F5344CB8AC3E}">
        <p14:creationId xmlns:p14="http://schemas.microsoft.com/office/powerpoint/2010/main" val="352066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8BD36-7BFD-4684-B677-BADF42808881}" type="slidenum">
              <a:rPr lang="en-US" smtClean="0"/>
              <a:t>2</a:t>
            </a:fld>
            <a:endParaRPr lang="en-US"/>
          </a:p>
        </p:txBody>
      </p:sp>
    </p:spTree>
    <p:extLst>
      <p:ext uri="{BB962C8B-B14F-4D97-AF65-F5344CB8AC3E}">
        <p14:creationId xmlns:p14="http://schemas.microsoft.com/office/powerpoint/2010/main" val="426095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8BD36-7BFD-4684-B677-BADF42808881}" type="slidenum">
              <a:rPr lang="en-US" smtClean="0"/>
              <a:t>3</a:t>
            </a:fld>
            <a:endParaRPr lang="en-US"/>
          </a:p>
        </p:txBody>
      </p:sp>
    </p:spTree>
    <p:extLst>
      <p:ext uri="{BB962C8B-B14F-4D97-AF65-F5344CB8AC3E}">
        <p14:creationId xmlns:p14="http://schemas.microsoft.com/office/powerpoint/2010/main" val="213671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8BD36-7BFD-4684-B677-BADF42808881}" type="slidenum">
              <a:rPr lang="en-US" smtClean="0"/>
              <a:t>5</a:t>
            </a:fld>
            <a:endParaRPr lang="en-US"/>
          </a:p>
        </p:txBody>
      </p:sp>
    </p:spTree>
    <p:extLst>
      <p:ext uri="{BB962C8B-B14F-4D97-AF65-F5344CB8AC3E}">
        <p14:creationId xmlns:p14="http://schemas.microsoft.com/office/powerpoint/2010/main" val="374004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 can be found on PowerPoint at Insert &gt; Icons</a:t>
            </a:r>
          </a:p>
        </p:txBody>
      </p:sp>
      <p:sp>
        <p:nvSpPr>
          <p:cNvPr id="4" name="Slide Number Placeholder 3"/>
          <p:cNvSpPr>
            <a:spLocks noGrp="1"/>
          </p:cNvSpPr>
          <p:nvPr>
            <p:ph type="sldNum" sz="quarter" idx="5"/>
          </p:nvPr>
        </p:nvSpPr>
        <p:spPr/>
        <p:txBody>
          <a:bodyPr/>
          <a:lstStyle/>
          <a:p>
            <a:fld id="{A818BD36-7BFD-4684-B677-BADF42808881}" type="slidenum">
              <a:rPr lang="en-US" smtClean="0"/>
              <a:t>7</a:t>
            </a:fld>
            <a:endParaRPr lang="en-US"/>
          </a:p>
        </p:txBody>
      </p:sp>
    </p:spTree>
    <p:extLst>
      <p:ext uri="{BB962C8B-B14F-4D97-AF65-F5344CB8AC3E}">
        <p14:creationId xmlns:p14="http://schemas.microsoft.com/office/powerpoint/2010/main" val="254643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 can be found on PowerPoint at Insert &gt; Icons</a:t>
            </a:r>
          </a:p>
        </p:txBody>
      </p:sp>
      <p:sp>
        <p:nvSpPr>
          <p:cNvPr id="4" name="Slide Number Placeholder 3"/>
          <p:cNvSpPr>
            <a:spLocks noGrp="1"/>
          </p:cNvSpPr>
          <p:nvPr>
            <p:ph type="sldNum" sz="quarter" idx="5"/>
          </p:nvPr>
        </p:nvSpPr>
        <p:spPr/>
        <p:txBody>
          <a:bodyPr/>
          <a:lstStyle/>
          <a:p>
            <a:fld id="{A818BD36-7BFD-4684-B677-BADF42808881}" type="slidenum">
              <a:rPr lang="en-US" smtClean="0"/>
              <a:t>8</a:t>
            </a:fld>
            <a:endParaRPr lang="en-US"/>
          </a:p>
        </p:txBody>
      </p:sp>
    </p:spTree>
    <p:extLst>
      <p:ext uri="{BB962C8B-B14F-4D97-AF65-F5344CB8AC3E}">
        <p14:creationId xmlns:p14="http://schemas.microsoft.com/office/powerpoint/2010/main" val="70397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 can be found on PowerPoint at Insert &gt; Icons</a:t>
            </a:r>
          </a:p>
        </p:txBody>
      </p:sp>
      <p:sp>
        <p:nvSpPr>
          <p:cNvPr id="4" name="Slide Number Placeholder 3"/>
          <p:cNvSpPr>
            <a:spLocks noGrp="1"/>
          </p:cNvSpPr>
          <p:nvPr>
            <p:ph type="sldNum" sz="quarter" idx="5"/>
          </p:nvPr>
        </p:nvSpPr>
        <p:spPr/>
        <p:txBody>
          <a:bodyPr/>
          <a:lstStyle/>
          <a:p>
            <a:fld id="{A818BD36-7BFD-4684-B677-BADF42808881}" type="slidenum">
              <a:rPr lang="en-US" smtClean="0"/>
              <a:t>9</a:t>
            </a:fld>
            <a:endParaRPr lang="en-US"/>
          </a:p>
        </p:txBody>
      </p:sp>
    </p:spTree>
    <p:extLst>
      <p:ext uri="{BB962C8B-B14F-4D97-AF65-F5344CB8AC3E}">
        <p14:creationId xmlns:p14="http://schemas.microsoft.com/office/powerpoint/2010/main" val="216485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 can be found on PowerPoint at Insert &gt; Icons</a:t>
            </a:r>
          </a:p>
        </p:txBody>
      </p:sp>
      <p:sp>
        <p:nvSpPr>
          <p:cNvPr id="4" name="Slide Number Placeholder 3"/>
          <p:cNvSpPr>
            <a:spLocks noGrp="1"/>
          </p:cNvSpPr>
          <p:nvPr>
            <p:ph type="sldNum" sz="quarter" idx="5"/>
          </p:nvPr>
        </p:nvSpPr>
        <p:spPr/>
        <p:txBody>
          <a:bodyPr/>
          <a:lstStyle/>
          <a:p>
            <a:fld id="{A818BD36-7BFD-4684-B677-BADF42808881}" type="slidenum">
              <a:rPr lang="en-US" smtClean="0"/>
              <a:t>10</a:t>
            </a:fld>
            <a:endParaRPr lang="en-US"/>
          </a:p>
        </p:txBody>
      </p:sp>
    </p:spTree>
    <p:extLst>
      <p:ext uri="{BB962C8B-B14F-4D97-AF65-F5344CB8AC3E}">
        <p14:creationId xmlns:p14="http://schemas.microsoft.com/office/powerpoint/2010/main" val="1773401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icons can be found on PowerPoint at Insert &gt; Icons</a:t>
            </a:r>
          </a:p>
        </p:txBody>
      </p:sp>
      <p:sp>
        <p:nvSpPr>
          <p:cNvPr id="4" name="Slide Number Placeholder 3"/>
          <p:cNvSpPr>
            <a:spLocks noGrp="1"/>
          </p:cNvSpPr>
          <p:nvPr>
            <p:ph type="sldNum" sz="quarter" idx="5"/>
          </p:nvPr>
        </p:nvSpPr>
        <p:spPr/>
        <p:txBody>
          <a:bodyPr/>
          <a:lstStyle/>
          <a:p>
            <a:fld id="{A818BD36-7BFD-4684-B677-BADF42808881}" type="slidenum">
              <a:rPr lang="en-US" smtClean="0"/>
              <a:t>11</a:t>
            </a:fld>
            <a:endParaRPr lang="en-US"/>
          </a:p>
        </p:txBody>
      </p:sp>
    </p:spTree>
    <p:extLst>
      <p:ext uri="{BB962C8B-B14F-4D97-AF65-F5344CB8AC3E}">
        <p14:creationId xmlns:p14="http://schemas.microsoft.com/office/powerpoint/2010/main" val="49087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ww.dfcm.utoronto.ca/junior-promo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dfcm.utoronto.ca/continuing-appointment-review-ca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dfcm.utoronto.ca/junior-promotion"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mailto:Dfcm.promotion@utoronto.ca" TargetMode="External"/><Relationship Id="rId5" Type="http://schemas.openxmlformats.org/officeDocument/2006/relationships/image" Target="../media/image1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3" name="Picture 12" descr="A group of people sitting at a table&#10;&#10;Description automatically generated">
            <a:extLst>
              <a:ext uri="{FF2B5EF4-FFF2-40B4-BE49-F238E27FC236}">
                <a16:creationId xmlns:a16="http://schemas.microsoft.com/office/drawing/2014/main" id="{30EDC240-95F8-814C-A87E-7DC37D252D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26" t="15344" r="32439" b="19157"/>
          <a:stretch/>
        </p:blipFill>
        <p:spPr>
          <a:xfrm flipH="1">
            <a:off x="9220200" y="17467"/>
            <a:ext cx="9067800" cy="10287000"/>
          </a:xfrm>
          <a:prstGeom prst="rect">
            <a:avLst/>
          </a:prstGeom>
        </p:spPr>
      </p:pic>
      <p:sp>
        <p:nvSpPr>
          <p:cNvPr id="4" name="AutoShape 4"/>
          <p:cNvSpPr/>
          <p:nvPr/>
        </p:nvSpPr>
        <p:spPr>
          <a:xfrm>
            <a:off x="-33528" y="2098161"/>
            <a:ext cx="10515601" cy="2831544"/>
          </a:xfrm>
          <a:prstGeom prst="rect">
            <a:avLst/>
          </a:prstGeom>
          <a:solidFill>
            <a:srgbClr val="00295B"/>
          </a:solidFill>
        </p:spPr>
      </p:sp>
      <p:grpSp>
        <p:nvGrpSpPr>
          <p:cNvPr id="6" name="Group 6"/>
          <p:cNvGrpSpPr/>
          <p:nvPr/>
        </p:nvGrpSpPr>
        <p:grpSpPr>
          <a:xfrm>
            <a:off x="491620" y="2590603"/>
            <a:ext cx="10252580" cy="6135650"/>
            <a:chOff x="-1118907" y="-1393214"/>
            <a:chExt cx="13560217" cy="8180859"/>
          </a:xfrm>
        </p:grpSpPr>
        <p:sp>
          <p:nvSpPr>
            <p:cNvPr id="7" name="TextBox 7"/>
            <p:cNvSpPr txBox="1"/>
            <p:nvPr/>
          </p:nvSpPr>
          <p:spPr>
            <a:xfrm>
              <a:off x="-862081" y="2212037"/>
              <a:ext cx="13303391" cy="4575608"/>
            </a:xfrm>
            <a:prstGeom prst="rect">
              <a:avLst/>
            </a:prstGeom>
          </p:spPr>
          <p:txBody>
            <a:bodyPr wrap="square" lIns="0" tIns="0" rIns="0" bIns="0" rtlCol="0" anchor="t">
              <a:spAutoFit/>
            </a:bodyPr>
            <a:lstStyle/>
            <a:p>
              <a:r>
                <a:rPr lang="en-US" sz="2400" b="1" spc="21" dirty="0">
                  <a:solidFill>
                    <a:srgbClr val="002060"/>
                  </a:solidFill>
                  <a:latin typeface="Calibri" panose="020F0502020204030204" pitchFamily="34" charset="0"/>
                  <a:cs typeface="Calibri" panose="020F0502020204030204" pitchFamily="34" charset="0"/>
                </a:rPr>
                <a:t>JUNIOR PROMOTION INFORMATION SESSION – APRIL 20, 2021</a:t>
              </a:r>
            </a:p>
            <a:p>
              <a:endParaRPr lang="en-US" sz="1600" b="1" spc="21" dirty="0">
                <a:solidFill>
                  <a:srgbClr val="002060"/>
                </a:solidFill>
                <a:latin typeface="Calibri" panose="020F0502020204030204" pitchFamily="34" charset="0"/>
                <a:cs typeface="Calibri" panose="020F0502020204030204" pitchFamily="34" charset="0"/>
              </a:endParaRPr>
            </a:p>
            <a:p>
              <a:r>
                <a:rPr lang="en-US" sz="2300" b="1" spc="21" dirty="0">
                  <a:solidFill>
                    <a:srgbClr val="002060"/>
                  </a:solidFill>
                  <a:latin typeface="Calibri" panose="020F0502020204030204" pitchFamily="34" charset="0"/>
                  <a:cs typeface="Calibri" panose="020F0502020204030204" pitchFamily="34" charset="0"/>
                </a:rPr>
                <a:t>Co-Leads:</a:t>
              </a:r>
            </a:p>
            <a:p>
              <a:r>
                <a:rPr lang="en-US" sz="2300" spc="21" dirty="0">
                  <a:solidFill>
                    <a:srgbClr val="002060"/>
                  </a:solidFill>
                  <a:latin typeface="Calibri" panose="020F0502020204030204" pitchFamily="34" charset="0"/>
                  <a:cs typeface="Calibri" panose="020F0502020204030204" pitchFamily="34" charset="0"/>
                </a:rPr>
                <a:t>Dr. Sheldon </a:t>
              </a:r>
              <a:r>
                <a:rPr lang="en-US" sz="2300" spc="21" dirty="0" err="1">
                  <a:solidFill>
                    <a:srgbClr val="002060"/>
                  </a:solidFill>
                  <a:latin typeface="Calibri" panose="020F0502020204030204" pitchFamily="34" charset="0"/>
                  <a:cs typeface="Calibri" panose="020F0502020204030204" pitchFamily="34" charset="0"/>
                </a:rPr>
                <a:t>Cheskes</a:t>
              </a:r>
              <a:endParaRPr lang="en-US" sz="2300" spc="21" dirty="0">
                <a:solidFill>
                  <a:srgbClr val="002060"/>
                </a:solidFill>
                <a:latin typeface="Calibri" panose="020F0502020204030204" pitchFamily="34" charset="0"/>
                <a:cs typeface="Calibri" panose="020F0502020204030204" pitchFamily="34" charset="0"/>
              </a:endParaRPr>
            </a:p>
            <a:p>
              <a:r>
                <a:rPr lang="en-US" sz="2300" i="1" spc="21" dirty="0">
                  <a:solidFill>
                    <a:srgbClr val="002060"/>
                  </a:solidFill>
                  <a:latin typeface="Calibri" panose="020F0502020204030204" pitchFamily="34" charset="0"/>
                  <a:cs typeface="Calibri" panose="020F0502020204030204" pitchFamily="34" charset="0"/>
                </a:rPr>
                <a:t>DAC Member, Scientist at Li Ka Shing</a:t>
              </a:r>
            </a:p>
            <a:p>
              <a:r>
                <a:rPr lang="en-US" sz="2300" spc="21" dirty="0">
                  <a:solidFill>
                    <a:srgbClr val="002060"/>
                  </a:solidFill>
                  <a:latin typeface="Calibri" panose="020F0502020204030204" pitchFamily="34" charset="0"/>
                  <a:cs typeface="Calibri" panose="020F0502020204030204" pitchFamily="34" charset="0"/>
                </a:rPr>
                <a:t>Dr. Nina Yashpal</a:t>
              </a:r>
            </a:p>
            <a:p>
              <a:r>
                <a:rPr lang="en-US" sz="2300" i="1" spc="21" dirty="0">
                  <a:solidFill>
                    <a:srgbClr val="002060"/>
                  </a:solidFill>
                  <a:latin typeface="Calibri" panose="020F0502020204030204" pitchFamily="34" charset="0"/>
                  <a:cs typeface="Calibri" panose="020F0502020204030204" pitchFamily="34" charset="0"/>
                </a:rPr>
                <a:t>Professional Development Lead, Trillium Health Partners</a:t>
              </a:r>
            </a:p>
            <a:p>
              <a:endParaRPr lang="en-US" sz="1600" spc="21" dirty="0">
                <a:solidFill>
                  <a:srgbClr val="002060"/>
                </a:solidFill>
                <a:latin typeface="Calibri" panose="020F0502020204030204" pitchFamily="34" charset="0"/>
                <a:cs typeface="Calibri" panose="020F0502020204030204" pitchFamily="34" charset="0"/>
              </a:endParaRPr>
            </a:p>
            <a:p>
              <a:r>
                <a:rPr lang="en-US" sz="2300" b="1" spc="21" dirty="0">
                  <a:solidFill>
                    <a:srgbClr val="002060"/>
                  </a:solidFill>
                  <a:latin typeface="Calibri" panose="020F0502020204030204" pitchFamily="34" charset="0"/>
                  <a:cs typeface="Calibri" panose="020F0502020204030204" pitchFamily="34" charset="0"/>
                </a:rPr>
                <a:t>Facilitated by:</a:t>
              </a:r>
            </a:p>
            <a:p>
              <a:r>
                <a:rPr lang="en-US" sz="2300" spc="21" dirty="0">
                  <a:solidFill>
                    <a:srgbClr val="002060"/>
                  </a:solidFill>
                  <a:latin typeface="Calibri" panose="020F0502020204030204" pitchFamily="34" charset="0"/>
                  <a:cs typeface="Calibri" panose="020F0502020204030204" pitchFamily="34" charset="0"/>
                </a:rPr>
                <a:t>Sarah </a:t>
              </a:r>
              <a:r>
                <a:rPr lang="en-US" sz="2300" spc="21" dirty="0" err="1">
                  <a:solidFill>
                    <a:srgbClr val="002060"/>
                  </a:solidFill>
                  <a:latin typeface="Calibri" panose="020F0502020204030204" pitchFamily="34" charset="0"/>
                  <a:cs typeface="Calibri" panose="020F0502020204030204" pitchFamily="34" charset="0"/>
                </a:rPr>
                <a:t>Letovsky</a:t>
              </a:r>
              <a:r>
                <a:rPr lang="en-US" sz="2300" spc="21" dirty="0">
                  <a:solidFill>
                    <a:srgbClr val="002060"/>
                  </a:solidFill>
                  <a:latin typeface="Calibri" panose="020F0502020204030204" pitchFamily="34" charset="0"/>
                  <a:cs typeface="Calibri" panose="020F0502020204030204" pitchFamily="34" charset="0"/>
                </a:rPr>
                <a:t>, </a:t>
              </a:r>
              <a:r>
                <a:rPr lang="en-US" sz="2300" i="1" spc="21" dirty="0">
                  <a:solidFill>
                    <a:srgbClr val="002060"/>
                  </a:solidFill>
                  <a:latin typeface="Calibri" panose="020F0502020204030204" pitchFamily="34" charset="0"/>
                  <a:cs typeface="Calibri" panose="020F0502020204030204" pitchFamily="34" charset="0"/>
                </a:rPr>
                <a:t>DFCM Promotions Coordinator</a:t>
              </a:r>
            </a:p>
          </p:txBody>
        </p:sp>
        <p:sp>
          <p:nvSpPr>
            <p:cNvPr id="9" name="TextBox 9"/>
            <p:cNvSpPr txBox="1"/>
            <p:nvPr/>
          </p:nvSpPr>
          <p:spPr>
            <a:xfrm>
              <a:off x="-1118907" y="-1393214"/>
              <a:ext cx="10882234" cy="2462210"/>
            </a:xfrm>
            <a:prstGeom prst="rect">
              <a:avLst/>
            </a:prstGeom>
          </p:spPr>
          <p:txBody>
            <a:bodyPr lIns="0" tIns="0" rIns="0" bIns="0" rtlCol="0" anchor="t">
              <a:spAutoFit/>
            </a:bodyPr>
            <a:lstStyle/>
            <a:p>
              <a:r>
                <a:rPr lang="en-US" sz="6000" dirty="0">
                  <a:solidFill>
                    <a:srgbClr val="F6F6F6"/>
                  </a:solidFill>
                  <a:latin typeface="Calibri" panose="020F0502020204030204" pitchFamily="34" charset="0"/>
                  <a:cs typeface="Calibri" panose="020F0502020204030204" pitchFamily="34" charset="0"/>
                </a:rPr>
                <a:t>HOW DO I BECOME AN ASSISTANT PROFESSOR?</a:t>
              </a:r>
              <a:endParaRPr lang="en-US" sz="6000" dirty="0">
                <a:solidFill>
                  <a:srgbClr val="F6F6F6"/>
                </a:solidFill>
                <a:latin typeface="Open Sauce Bold"/>
              </a:endParaRPr>
            </a:p>
          </p:txBody>
        </p:sp>
      </p:grpSp>
      <p:pic>
        <p:nvPicPr>
          <p:cNvPr id="14" name="Picture 13" descr="Text&#10;&#10;Description automatically generated">
            <a:extLst>
              <a:ext uri="{FF2B5EF4-FFF2-40B4-BE49-F238E27FC236}">
                <a16:creationId xmlns:a16="http://schemas.microsoft.com/office/drawing/2014/main" id="{FA987620-086D-4EB2-85D9-B26F2444D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8" name="TextBox 8"/>
          <p:cNvSpPr txBox="1"/>
          <p:nvPr/>
        </p:nvSpPr>
        <p:spPr>
          <a:xfrm>
            <a:off x="13412981" y="3576884"/>
            <a:ext cx="3914360" cy="1186815"/>
          </a:xfrm>
          <a:prstGeom prst="rect">
            <a:avLst/>
          </a:prstGeom>
        </p:spPr>
        <p:txBody>
          <a:bodyPr lIns="0" tIns="0" rIns="0" bIns="0" rtlCol="0" anchor="t">
            <a:spAutoFit/>
          </a:bodyPr>
          <a:lstStyle/>
          <a:p>
            <a:pPr>
              <a:lnSpc>
                <a:spcPts val="3150"/>
              </a:lnSpc>
            </a:pPr>
            <a:r>
              <a:rPr lang="en-US" sz="2100" spc="21">
                <a:solidFill>
                  <a:srgbClr val="F6F6F6"/>
                </a:solidFill>
                <a:latin typeface="Open Sauce Light"/>
              </a:rPr>
              <a:t>To create a stunning presentation, it's best to simplify your thoughts.</a:t>
            </a:r>
          </a:p>
        </p:txBody>
      </p:sp>
      <p:grpSp>
        <p:nvGrpSpPr>
          <p:cNvPr id="9" name="Group 9"/>
          <p:cNvGrpSpPr/>
          <p:nvPr/>
        </p:nvGrpSpPr>
        <p:grpSpPr>
          <a:xfrm>
            <a:off x="5166" y="-5812"/>
            <a:ext cx="18282834" cy="1644112"/>
            <a:chOff x="0" y="0"/>
            <a:chExt cx="4050101" cy="629939"/>
          </a:xfrm>
          <a:solidFill>
            <a:srgbClr val="00295B"/>
          </a:solidFill>
        </p:grpSpPr>
        <p:sp>
          <p:nvSpPr>
            <p:cNvPr id="10" name="Freeform 10"/>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11" name="TextBox 11"/>
          <p:cNvSpPr txBox="1"/>
          <p:nvPr/>
        </p:nvSpPr>
        <p:spPr>
          <a:xfrm>
            <a:off x="1059696" y="477261"/>
            <a:ext cx="15018503" cy="974626"/>
          </a:xfrm>
          <a:prstGeom prst="rect">
            <a:avLst/>
          </a:prstGeom>
        </p:spPr>
        <p:txBody>
          <a:bodyPr wrap="square" lIns="0" tIns="0" rIns="0" bIns="0" rtlCol="0" anchor="t">
            <a:spAutoFit/>
          </a:bodyPr>
          <a:lstStyle/>
          <a:p>
            <a:pPr>
              <a:lnSpc>
                <a:spcPts val="7616"/>
              </a:lnSpc>
            </a:pPr>
            <a:r>
              <a:rPr lang="en-US" sz="6400" spc="56" dirty="0">
                <a:solidFill>
                  <a:srgbClr val="FFFFFF"/>
                </a:solidFill>
                <a:latin typeface="Calibri" panose="020F0502020204030204" pitchFamily="34" charset="0"/>
                <a:cs typeface="Calibri" panose="020F0502020204030204" pitchFamily="34" charset="0"/>
              </a:rPr>
              <a:t>EXAMPLES</a:t>
            </a:r>
          </a:p>
        </p:txBody>
      </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graphicFrame>
        <p:nvGraphicFramePr>
          <p:cNvPr id="4" name="Diagram 3"/>
          <p:cNvGraphicFramePr/>
          <p:nvPr>
            <p:extLst>
              <p:ext uri="{D42A27DB-BD31-4B8C-83A1-F6EECF244321}">
                <p14:modId xmlns:p14="http://schemas.microsoft.com/office/powerpoint/2010/main" val="3449300483"/>
              </p:ext>
            </p:extLst>
          </p:nvPr>
        </p:nvGraphicFramePr>
        <p:xfrm>
          <a:off x="612180" y="1934960"/>
          <a:ext cx="17068800" cy="7815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388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8" name="TextBox 8"/>
          <p:cNvSpPr txBox="1"/>
          <p:nvPr/>
        </p:nvSpPr>
        <p:spPr>
          <a:xfrm>
            <a:off x="13412981" y="3576884"/>
            <a:ext cx="3914360" cy="1186815"/>
          </a:xfrm>
          <a:prstGeom prst="rect">
            <a:avLst/>
          </a:prstGeom>
        </p:spPr>
        <p:txBody>
          <a:bodyPr lIns="0" tIns="0" rIns="0" bIns="0" rtlCol="0" anchor="t">
            <a:spAutoFit/>
          </a:bodyPr>
          <a:lstStyle/>
          <a:p>
            <a:pPr>
              <a:lnSpc>
                <a:spcPts val="3150"/>
              </a:lnSpc>
            </a:pPr>
            <a:r>
              <a:rPr lang="en-US" sz="2100" spc="21">
                <a:solidFill>
                  <a:srgbClr val="F6F6F6"/>
                </a:solidFill>
                <a:latin typeface="Open Sauce Light"/>
              </a:rPr>
              <a:t>To create a stunning presentation, it's best to simplify your thoughts.</a:t>
            </a:r>
          </a:p>
        </p:txBody>
      </p:sp>
      <p:grpSp>
        <p:nvGrpSpPr>
          <p:cNvPr id="9" name="Group 9"/>
          <p:cNvGrpSpPr/>
          <p:nvPr/>
        </p:nvGrpSpPr>
        <p:grpSpPr>
          <a:xfrm>
            <a:off x="5166" y="-5812"/>
            <a:ext cx="18282834" cy="1946516"/>
            <a:chOff x="0" y="0"/>
            <a:chExt cx="4050101" cy="629939"/>
          </a:xfrm>
          <a:solidFill>
            <a:srgbClr val="00295B"/>
          </a:solidFill>
        </p:grpSpPr>
        <p:sp>
          <p:nvSpPr>
            <p:cNvPr id="10" name="Freeform 10"/>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11" name="TextBox 11"/>
          <p:cNvSpPr txBox="1"/>
          <p:nvPr/>
        </p:nvSpPr>
        <p:spPr>
          <a:xfrm>
            <a:off x="1059696" y="477261"/>
            <a:ext cx="15018503" cy="974626"/>
          </a:xfrm>
          <a:prstGeom prst="rect">
            <a:avLst/>
          </a:prstGeom>
        </p:spPr>
        <p:txBody>
          <a:bodyPr wrap="square" lIns="0" tIns="0" rIns="0" bIns="0" rtlCol="0" anchor="t">
            <a:spAutoFit/>
          </a:bodyPr>
          <a:lstStyle/>
          <a:p>
            <a:pPr>
              <a:lnSpc>
                <a:spcPts val="7616"/>
              </a:lnSpc>
            </a:pPr>
            <a:r>
              <a:rPr lang="en-US" sz="6400" spc="56" dirty="0">
                <a:solidFill>
                  <a:srgbClr val="FFFFFF"/>
                </a:solidFill>
                <a:latin typeface="Calibri" panose="020F0502020204030204" pitchFamily="34" charset="0"/>
                <a:cs typeface="Calibri" panose="020F0502020204030204" pitchFamily="34" charset="0"/>
              </a:rPr>
              <a:t>CRITERIA #2: ADVANCED DEGREE</a:t>
            </a:r>
          </a:p>
        </p:txBody>
      </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
        <p:nvSpPr>
          <p:cNvPr id="6" name="TextBox 5"/>
          <p:cNvSpPr txBox="1"/>
          <p:nvPr/>
        </p:nvSpPr>
        <p:spPr>
          <a:xfrm>
            <a:off x="866545" y="2337333"/>
            <a:ext cx="16460796" cy="1631216"/>
          </a:xfrm>
          <a:prstGeom prst="rect">
            <a:avLst/>
          </a:prstGeom>
          <a:noFill/>
        </p:spPr>
        <p:txBody>
          <a:bodyPr wrap="square" rtlCol="0">
            <a:spAutoFit/>
          </a:bodyPr>
          <a:lstStyle/>
          <a:p>
            <a:pPr algn="ctr"/>
            <a:r>
              <a:rPr lang="en-US" sz="3600" dirty="0">
                <a:solidFill>
                  <a:srgbClr val="002060"/>
                </a:solidFill>
              </a:rPr>
              <a:t>Faculty may apply for a junior promotion based on advanced degree AT ANY TIME once they meet both the following criteria:</a:t>
            </a:r>
          </a:p>
          <a:p>
            <a:pPr algn="ctr"/>
            <a:endParaRPr lang="en-US" sz="2800" dirty="0">
              <a:solidFill>
                <a:srgbClr val="002060"/>
              </a:solidFill>
            </a:endParaRPr>
          </a:p>
        </p:txBody>
      </p:sp>
      <p:grpSp>
        <p:nvGrpSpPr>
          <p:cNvPr id="19" name="Group 2"/>
          <p:cNvGrpSpPr/>
          <p:nvPr/>
        </p:nvGrpSpPr>
        <p:grpSpPr>
          <a:xfrm>
            <a:off x="3581400" y="4106910"/>
            <a:ext cx="4813447" cy="4812584"/>
            <a:chOff x="0" y="0"/>
            <a:chExt cx="6417930" cy="7045877"/>
          </a:xfrm>
          <a:solidFill>
            <a:srgbClr val="00295B"/>
          </a:solidFill>
        </p:grpSpPr>
        <p:sp>
          <p:nvSpPr>
            <p:cNvPr id="20" name="AutoShape 3"/>
            <p:cNvSpPr/>
            <p:nvPr/>
          </p:nvSpPr>
          <p:spPr>
            <a:xfrm>
              <a:off x="0" y="0"/>
              <a:ext cx="6417930" cy="7045877"/>
            </a:xfrm>
            <a:prstGeom prst="rect">
              <a:avLst/>
            </a:prstGeom>
            <a:grpFill/>
          </p:spPr>
        </p:sp>
        <p:sp>
          <p:nvSpPr>
            <p:cNvPr id="21" name="TextBox 5"/>
            <p:cNvSpPr txBox="1"/>
            <p:nvPr/>
          </p:nvSpPr>
          <p:spPr>
            <a:xfrm>
              <a:off x="382711" y="988307"/>
              <a:ext cx="5219147" cy="5046733"/>
            </a:xfrm>
            <a:prstGeom prst="rect">
              <a:avLst/>
            </a:prstGeom>
            <a:grpFill/>
          </p:spPr>
          <p:txBody>
            <a:bodyPr wrap="square" lIns="0" tIns="0" rIns="0" bIns="0" rtlCol="0" anchor="t">
              <a:spAutoFit/>
            </a:bodyPr>
            <a:lstStyle/>
            <a:p>
              <a:r>
                <a:rPr lang="en-US" sz="4000" dirty="0">
                  <a:solidFill>
                    <a:srgbClr val="F6F6F6"/>
                  </a:solidFill>
                  <a:latin typeface="Calibri" panose="020F0502020204030204" pitchFamily="34" charset="0"/>
                  <a:cs typeface="Calibri" panose="020F0502020204030204" pitchFamily="34" charset="0"/>
                </a:rPr>
                <a:t>A) MASTER’S DEGREE</a:t>
              </a:r>
            </a:p>
            <a:p>
              <a:endParaRPr lang="en-US" sz="3200" dirty="0">
                <a:solidFill>
                  <a:srgbClr val="F6F6F6"/>
                </a:solidFill>
                <a:latin typeface="Calibri" panose="020F0502020204030204" pitchFamily="34" charset="0"/>
                <a:cs typeface="Calibri" panose="020F0502020204030204" pitchFamily="34" charset="0"/>
              </a:endParaRPr>
            </a:p>
            <a:p>
              <a:r>
                <a:rPr lang="en-US" sz="2800" dirty="0">
                  <a:solidFill>
                    <a:srgbClr val="F6F6F6"/>
                  </a:solidFill>
                  <a:latin typeface="Calibri" panose="020F0502020204030204" pitchFamily="34" charset="0"/>
                  <a:cs typeface="Calibri" panose="020F0502020204030204" pitchFamily="34" charset="0"/>
                </a:rPr>
                <a:t>Completion of a post-MD master’s degree (since time of appointment) in a related healthcare field</a:t>
              </a:r>
            </a:p>
          </p:txBody>
        </p:sp>
      </p:grpSp>
      <p:grpSp>
        <p:nvGrpSpPr>
          <p:cNvPr id="22" name="Group 12"/>
          <p:cNvGrpSpPr/>
          <p:nvPr/>
        </p:nvGrpSpPr>
        <p:grpSpPr>
          <a:xfrm>
            <a:off x="10210800" y="4106910"/>
            <a:ext cx="4813447" cy="4812584"/>
            <a:chOff x="0" y="0"/>
            <a:chExt cx="6417930" cy="7045877"/>
          </a:xfrm>
          <a:solidFill>
            <a:srgbClr val="00295B"/>
          </a:solidFill>
        </p:grpSpPr>
        <p:sp>
          <p:nvSpPr>
            <p:cNvPr id="23" name="AutoShape 13"/>
            <p:cNvSpPr/>
            <p:nvPr/>
          </p:nvSpPr>
          <p:spPr>
            <a:xfrm>
              <a:off x="0" y="0"/>
              <a:ext cx="6417930" cy="7045877"/>
            </a:xfrm>
            <a:prstGeom prst="rect">
              <a:avLst/>
            </a:prstGeom>
            <a:grpFill/>
          </p:spPr>
        </p:sp>
        <p:sp>
          <p:nvSpPr>
            <p:cNvPr id="24" name="TextBox 14"/>
            <p:cNvSpPr txBox="1"/>
            <p:nvPr/>
          </p:nvSpPr>
          <p:spPr>
            <a:xfrm>
              <a:off x="409859" y="999200"/>
              <a:ext cx="5598210" cy="4596132"/>
            </a:xfrm>
            <a:prstGeom prst="rect">
              <a:avLst/>
            </a:prstGeom>
            <a:grpFill/>
          </p:spPr>
          <p:txBody>
            <a:bodyPr wrap="square" lIns="0" tIns="0" rIns="0" bIns="0" rtlCol="0" anchor="t">
              <a:spAutoFit/>
            </a:bodyPr>
            <a:lstStyle/>
            <a:p>
              <a:r>
                <a:rPr lang="en-US" sz="4000" dirty="0">
                  <a:solidFill>
                    <a:srgbClr val="F6F6F6"/>
                  </a:solidFill>
                  <a:latin typeface="Calibri" panose="020F0502020204030204" pitchFamily="34" charset="0"/>
                  <a:cs typeface="Calibri" panose="020F0502020204030204" pitchFamily="34" charset="0"/>
                </a:rPr>
                <a:t>B) PUBLICATIONS</a:t>
              </a:r>
            </a:p>
            <a:p>
              <a:endParaRPr lang="en-US" sz="4000" dirty="0">
                <a:solidFill>
                  <a:srgbClr val="F6F6F6"/>
                </a:solidFill>
                <a:latin typeface="Calibri" panose="020F0502020204030204" pitchFamily="34" charset="0"/>
                <a:cs typeface="Calibri" panose="020F0502020204030204" pitchFamily="34" charset="0"/>
              </a:endParaRPr>
            </a:p>
            <a:p>
              <a:endParaRPr lang="en-US" sz="4000" dirty="0">
                <a:solidFill>
                  <a:srgbClr val="F6F6F6"/>
                </a:solidFill>
                <a:latin typeface="Calibri" panose="020F0502020204030204" pitchFamily="34" charset="0"/>
                <a:cs typeface="Calibri" panose="020F0502020204030204" pitchFamily="34" charset="0"/>
              </a:endParaRPr>
            </a:p>
            <a:p>
              <a:r>
                <a:rPr lang="en-US" sz="2800" dirty="0">
                  <a:solidFill>
                    <a:srgbClr val="F6F6F6"/>
                  </a:solidFill>
                  <a:latin typeface="Calibri" panose="020F0502020204030204" pitchFamily="34" charset="0"/>
                  <a:cs typeface="Calibri" panose="020F0502020204030204" pitchFamily="34" charset="0"/>
                </a:rPr>
                <a:t>AT LEAST 1-2 first author peer-reviewed publications in well-regarded journals</a:t>
              </a:r>
            </a:p>
          </p:txBody>
        </p:sp>
      </p:grpSp>
    </p:spTree>
    <p:extLst>
      <p:ext uri="{BB962C8B-B14F-4D97-AF65-F5344CB8AC3E}">
        <p14:creationId xmlns:p14="http://schemas.microsoft.com/office/powerpoint/2010/main" val="2117724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B118DF6C-EE88-4C87-9BB9-9E3810EB137F}"/>
              </a:ext>
            </a:extLst>
          </p:cNvPr>
          <p:cNvGrpSpPr/>
          <p:nvPr/>
        </p:nvGrpSpPr>
        <p:grpSpPr>
          <a:xfrm>
            <a:off x="-25831" y="8724900"/>
            <a:ext cx="18313831" cy="1562100"/>
            <a:chOff x="0" y="0"/>
            <a:chExt cx="4050101" cy="629939"/>
          </a:xfrm>
          <a:solidFill>
            <a:srgbClr val="00295B"/>
          </a:solidFill>
        </p:grpSpPr>
        <p:sp>
          <p:nvSpPr>
            <p:cNvPr id="4" name="Freeform 10">
              <a:extLst>
                <a:ext uri="{FF2B5EF4-FFF2-40B4-BE49-F238E27FC236}">
                  <a16:creationId xmlns:a16="http://schemas.microsoft.com/office/drawing/2014/main" id="{856B0733-BC1B-4FD6-8B74-86F280820162}"/>
                </a:ext>
              </a:extLst>
            </p:cNvPr>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6" name="TextBox 11">
            <a:extLst>
              <a:ext uri="{FF2B5EF4-FFF2-40B4-BE49-F238E27FC236}">
                <a16:creationId xmlns:a16="http://schemas.microsoft.com/office/drawing/2014/main" id="{08E4AC48-8483-49A8-BD26-26FD4B0634B9}"/>
              </a:ext>
            </a:extLst>
          </p:cNvPr>
          <p:cNvSpPr txBox="1"/>
          <p:nvPr/>
        </p:nvSpPr>
        <p:spPr>
          <a:xfrm>
            <a:off x="914400" y="800100"/>
            <a:ext cx="15773400" cy="974626"/>
          </a:xfrm>
          <a:prstGeom prst="rect">
            <a:avLst/>
          </a:prstGeom>
        </p:spPr>
        <p:txBody>
          <a:bodyPr wrap="square" lIns="0" tIns="0" rIns="0" bIns="0" rtlCol="0" anchor="t">
            <a:spAutoFit/>
          </a:bodyPr>
          <a:lstStyle/>
          <a:p>
            <a:pPr>
              <a:lnSpc>
                <a:spcPts val="7616"/>
              </a:lnSpc>
            </a:pPr>
            <a:r>
              <a:rPr lang="en-US" sz="6400" spc="56" dirty="0">
                <a:solidFill>
                  <a:srgbClr val="00295B"/>
                </a:solidFill>
                <a:latin typeface="Calibri" panose="020F0502020204030204" pitchFamily="34" charset="0"/>
                <a:cs typeface="Calibri" panose="020F0502020204030204" pitchFamily="34" charset="0"/>
              </a:rPr>
              <a:t>TEACHING DOSSIER</a:t>
            </a:r>
          </a:p>
        </p:txBody>
      </p:sp>
      <p:pic>
        <p:nvPicPr>
          <p:cNvPr id="8" name="Picture 7" descr="Text&#10;&#10;Description automatically generated">
            <a:extLst>
              <a:ext uri="{FF2B5EF4-FFF2-40B4-BE49-F238E27FC236}">
                <a16:creationId xmlns:a16="http://schemas.microsoft.com/office/drawing/2014/main" id="{00D76323-617D-47CD-88B9-C92DE0DF8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089113"/>
            <a:ext cx="3886200" cy="854987"/>
          </a:xfrm>
          <a:prstGeom prst="rect">
            <a:avLst/>
          </a:prstGeom>
        </p:spPr>
      </p:pic>
      <p:sp>
        <p:nvSpPr>
          <p:cNvPr id="10" name="TextBox 6">
            <a:extLst>
              <a:ext uri="{FF2B5EF4-FFF2-40B4-BE49-F238E27FC236}">
                <a16:creationId xmlns:a16="http://schemas.microsoft.com/office/drawing/2014/main" id="{EB520F41-CB36-43E4-BC69-9B747CBDD044}"/>
              </a:ext>
            </a:extLst>
          </p:cNvPr>
          <p:cNvSpPr txBox="1"/>
          <p:nvPr/>
        </p:nvSpPr>
        <p:spPr>
          <a:xfrm>
            <a:off x="1244382" y="2010464"/>
            <a:ext cx="15773400" cy="6478697"/>
          </a:xfrm>
          <a:prstGeom prst="rect">
            <a:avLst/>
          </a:prstGeom>
          <a:noFill/>
        </p:spPr>
        <p:txBody>
          <a:bodyPr wrap="square" lIns="0" tIns="0" rIns="0" bIns="0" rtlCol="0" anchor="t">
            <a:spAutoFit/>
          </a:bodyPr>
          <a:lstStyle/>
          <a:p>
            <a:r>
              <a:rPr lang="en-US" sz="3400" b="1" spc="21" dirty="0">
                <a:solidFill>
                  <a:srgbClr val="002060"/>
                </a:solidFill>
                <a:cs typeface="Calibri" panose="020F0502020204030204" pitchFamily="34" charset="0"/>
              </a:rPr>
              <a:t>What is a teaching dossier?</a:t>
            </a:r>
          </a:p>
          <a:p>
            <a:endParaRPr lang="en-US" sz="1000" b="1" spc="21" dirty="0">
              <a:solidFill>
                <a:srgbClr val="002060"/>
              </a:solidFill>
              <a:cs typeface="Calibri" panose="020F0502020204030204" pitchFamily="34" charset="0"/>
            </a:endParaRPr>
          </a:p>
          <a:p>
            <a:pPr marL="457200" indent="-457200">
              <a:buFont typeface="Arial" panose="020B0604020202020204" pitchFamily="34" charset="0"/>
              <a:buChar char="•"/>
            </a:pPr>
            <a:r>
              <a:rPr lang="en-US" sz="2900" dirty="0">
                <a:solidFill>
                  <a:srgbClr val="002060"/>
                </a:solidFill>
              </a:rPr>
              <a:t>All junior promotions must include a teaching dossier. It is a portfolio of documents that paint a picture of your strengths and accomplishments as a teacher</a:t>
            </a:r>
          </a:p>
          <a:p>
            <a:pPr marL="457200" indent="-457200">
              <a:buFont typeface="Arial" panose="020B0604020202020204" pitchFamily="34" charset="0"/>
              <a:buChar char="•"/>
            </a:pPr>
            <a:r>
              <a:rPr lang="en-US" sz="2900" dirty="0">
                <a:solidFill>
                  <a:srgbClr val="002060"/>
                </a:solidFill>
              </a:rPr>
              <a:t>Forms a major part of the application for a junior promotion</a:t>
            </a:r>
          </a:p>
          <a:p>
            <a:pPr marL="457200" indent="-457200">
              <a:buFont typeface="Arial" panose="020B0604020202020204" pitchFamily="34" charset="0"/>
              <a:buChar char="•"/>
            </a:pPr>
            <a:r>
              <a:rPr lang="en-US" sz="2900" dirty="0">
                <a:solidFill>
                  <a:srgbClr val="002060"/>
                </a:solidFill>
              </a:rPr>
              <a:t>The DFCM has provided a suggested template that is recommended by the Faculty of Medicine</a:t>
            </a:r>
          </a:p>
          <a:p>
            <a:pPr marL="457200" indent="-457200">
              <a:buFont typeface="Arial" panose="020B0604020202020204" pitchFamily="34" charset="0"/>
              <a:buChar char="•"/>
            </a:pPr>
            <a:r>
              <a:rPr lang="en-US" sz="2900" dirty="0">
                <a:solidFill>
                  <a:srgbClr val="002060"/>
                </a:solidFill>
              </a:rPr>
              <a:t>This format is an effective tool for showcasing individual approaches to teaching</a:t>
            </a:r>
          </a:p>
          <a:p>
            <a:pPr marL="914400" lvl="1" indent="-457200">
              <a:buFont typeface="Wingdings" pitchFamily="2" charset="2"/>
              <a:buChar char="Ø"/>
            </a:pPr>
            <a:r>
              <a:rPr lang="en-US" sz="2900" dirty="0">
                <a:solidFill>
                  <a:srgbClr val="002060"/>
                </a:solidFill>
              </a:rPr>
              <a:t>Please visit the DFCM website to download it: </a:t>
            </a:r>
            <a:r>
              <a:rPr lang="en-US" sz="2900" u="sng" dirty="0">
                <a:solidFill>
                  <a:srgbClr val="0000FF"/>
                </a:solidFill>
                <a:hlinkClick r:id="rId4">
                  <a:extLst>
                    <a:ext uri="{A12FA001-AC4F-418D-AE19-62706E023703}">
                      <ahyp:hlinkClr xmlns:ahyp="http://schemas.microsoft.com/office/drawing/2018/hyperlinkcolor" val="tx"/>
                    </a:ext>
                  </a:extLst>
                </a:hlinkClick>
              </a:rPr>
              <a:t>http://www.dfcm.utoronto.ca</a:t>
            </a:r>
            <a:r>
              <a:rPr lang="en-US" sz="2900" u="sng" dirty="0">
                <a:solidFill>
                  <a:srgbClr val="0000FF"/>
                </a:solidFill>
              </a:rPr>
              <a:t>/junior-promotion</a:t>
            </a:r>
            <a:endParaRPr lang="en-US" sz="2900" i="1" u="sng" spc="21" dirty="0">
              <a:solidFill>
                <a:srgbClr val="002060"/>
              </a:solidFill>
              <a:cs typeface="Calibri" panose="020F0502020204030204" pitchFamily="34" charset="0"/>
            </a:endParaRPr>
          </a:p>
          <a:p>
            <a:endParaRPr lang="en-US" sz="1400" spc="21" dirty="0">
              <a:solidFill>
                <a:srgbClr val="002060"/>
              </a:solidFill>
              <a:cs typeface="Calibri" panose="020F0502020204030204" pitchFamily="34" charset="0"/>
            </a:endParaRPr>
          </a:p>
          <a:p>
            <a:r>
              <a:rPr lang="en-US" sz="3400" b="1" spc="21" dirty="0">
                <a:solidFill>
                  <a:srgbClr val="002060"/>
                </a:solidFill>
                <a:cs typeface="Calibri" panose="020F0502020204030204" pitchFamily="34" charset="0"/>
              </a:rPr>
              <a:t>Tips:</a:t>
            </a:r>
          </a:p>
          <a:p>
            <a:endParaRPr lang="en-US" sz="1000" spc="21" dirty="0">
              <a:solidFill>
                <a:srgbClr val="002060"/>
              </a:solidFill>
              <a:cs typeface="Calibri" panose="020F0502020204030204" pitchFamily="34" charset="0"/>
            </a:endParaRPr>
          </a:p>
          <a:p>
            <a:pPr marL="457200" indent="-457200">
              <a:buFont typeface="Wingdings" pitchFamily="2" charset="2"/>
              <a:buChar char="ü"/>
            </a:pPr>
            <a:r>
              <a:rPr lang="en-US" sz="2900" spc="21" dirty="0">
                <a:solidFill>
                  <a:srgbClr val="002060"/>
                </a:solidFill>
                <a:cs typeface="Calibri" panose="020F0502020204030204" pitchFamily="34" charset="0"/>
              </a:rPr>
              <a:t>Start early and save everything</a:t>
            </a:r>
          </a:p>
          <a:p>
            <a:pPr marL="914400" lvl="1" indent="-457200">
              <a:buFont typeface="Wingdings" pitchFamily="2" charset="2"/>
              <a:buChar char="Ø"/>
            </a:pPr>
            <a:r>
              <a:rPr lang="en-US" sz="2900" spc="21" dirty="0">
                <a:solidFill>
                  <a:srgbClr val="002060"/>
                </a:solidFill>
                <a:cs typeface="Calibri" panose="020F0502020204030204" pitchFamily="34" charset="0"/>
              </a:rPr>
              <a:t>Course materials, evaluations, student comments, evidence of teaching effectiveness</a:t>
            </a:r>
          </a:p>
          <a:p>
            <a:pPr marL="457200" indent="-457200">
              <a:buFont typeface="Wingdings" pitchFamily="2" charset="2"/>
              <a:buChar char="ü"/>
            </a:pPr>
            <a:r>
              <a:rPr lang="en-US" sz="2900" spc="21" dirty="0">
                <a:solidFill>
                  <a:srgbClr val="002060"/>
                </a:solidFill>
                <a:cs typeface="Calibri" panose="020F0502020204030204" pitchFamily="34" charset="0"/>
              </a:rPr>
              <a:t>Develop a teaching philosophy</a:t>
            </a:r>
          </a:p>
          <a:p>
            <a:pPr marL="914400" lvl="1" indent="-457200">
              <a:buFont typeface="Wingdings" pitchFamily="2" charset="2"/>
              <a:buChar char="Ø"/>
            </a:pPr>
            <a:r>
              <a:rPr lang="en-US" sz="2900" spc="21" dirty="0">
                <a:solidFill>
                  <a:srgbClr val="002060"/>
                </a:solidFill>
                <a:cs typeface="Calibri" panose="020F0502020204030204" pitchFamily="34" charset="0"/>
              </a:rPr>
              <a:t>1-2 page narrative: what is your identity and how have you developed as a teacher? </a:t>
            </a:r>
          </a:p>
          <a:p>
            <a:pPr marL="457200" indent="-457200">
              <a:buFont typeface="Wingdings" pitchFamily="2" charset="2"/>
              <a:buChar char="ü"/>
            </a:pPr>
            <a:r>
              <a:rPr lang="en-US" sz="2900" spc="21" dirty="0">
                <a:solidFill>
                  <a:srgbClr val="002060"/>
                </a:solidFill>
                <a:cs typeface="Calibri" panose="020F0502020204030204" pitchFamily="34" charset="0"/>
              </a:rPr>
              <a:t>Take advantage of professional development opportunities and document them</a:t>
            </a:r>
          </a:p>
        </p:txBody>
      </p:sp>
    </p:spTree>
    <p:extLst>
      <p:ext uri="{BB962C8B-B14F-4D97-AF65-F5344CB8AC3E}">
        <p14:creationId xmlns:p14="http://schemas.microsoft.com/office/powerpoint/2010/main" val="158397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B118DF6C-EE88-4C87-9BB9-9E3810EB137F}"/>
              </a:ext>
            </a:extLst>
          </p:cNvPr>
          <p:cNvGrpSpPr/>
          <p:nvPr/>
        </p:nvGrpSpPr>
        <p:grpSpPr>
          <a:xfrm>
            <a:off x="-25831" y="8724900"/>
            <a:ext cx="18313831" cy="1562100"/>
            <a:chOff x="0" y="0"/>
            <a:chExt cx="4050101" cy="629939"/>
          </a:xfrm>
          <a:solidFill>
            <a:srgbClr val="00295B"/>
          </a:solidFill>
        </p:grpSpPr>
        <p:sp>
          <p:nvSpPr>
            <p:cNvPr id="4" name="Freeform 10">
              <a:extLst>
                <a:ext uri="{FF2B5EF4-FFF2-40B4-BE49-F238E27FC236}">
                  <a16:creationId xmlns:a16="http://schemas.microsoft.com/office/drawing/2014/main" id="{856B0733-BC1B-4FD6-8B74-86F280820162}"/>
                </a:ext>
              </a:extLst>
            </p:cNvPr>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6" name="TextBox 11">
            <a:extLst>
              <a:ext uri="{FF2B5EF4-FFF2-40B4-BE49-F238E27FC236}">
                <a16:creationId xmlns:a16="http://schemas.microsoft.com/office/drawing/2014/main" id="{08E4AC48-8483-49A8-BD26-26FD4B0634B9}"/>
              </a:ext>
            </a:extLst>
          </p:cNvPr>
          <p:cNvSpPr txBox="1"/>
          <p:nvPr/>
        </p:nvSpPr>
        <p:spPr>
          <a:xfrm>
            <a:off x="914400" y="800100"/>
            <a:ext cx="15773400" cy="974626"/>
          </a:xfrm>
          <a:prstGeom prst="rect">
            <a:avLst/>
          </a:prstGeom>
        </p:spPr>
        <p:txBody>
          <a:bodyPr wrap="square" lIns="0" tIns="0" rIns="0" bIns="0" rtlCol="0" anchor="t">
            <a:spAutoFit/>
          </a:bodyPr>
          <a:lstStyle/>
          <a:p>
            <a:pPr>
              <a:lnSpc>
                <a:spcPts val="7616"/>
              </a:lnSpc>
            </a:pPr>
            <a:r>
              <a:rPr lang="en-US" sz="6400" spc="56" dirty="0">
                <a:solidFill>
                  <a:srgbClr val="00295B"/>
                </a:solidFill>
                <a:latin typeface="Calibri" panose="020F0502020204030204" pitchFamily="34" charset="0"/>
                <a:cs typeface="Calibri" panose="020F0502020204030204" pitchFamily="34" charset="0"/>
              </a:rPr>
              <a:t>SUPPORTING DOCUMENTATION</a:t>
            </a:r>
          </a:p>
        </p:txBody>
      </p:sp>
      <p:pic>
        <p:nvPicPr>
          <p:cNvPr id="8" name="Picture 7" descr="Text&#10;&#10;Description automatically generated">
            <a:extLst>
              <a:ext uri="{FF2B5EF4-FFF2-40B4-BE49-F238E27FC236}">
                <a16:creationId xmlns:a16="http://schemas.microsoft.com/office/drawing/2014/main" id="{00D76323-617D-47CD-88B9-C92DE0DF8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089113"/>
            <a:ext cx="3886200" cy="854987"/>
          </a:xfrm>
          <a:prstGeom prst="rect">
            <a:avLst/>
          </a:prstGeom>
        </p:spPr>
      </p:pic>
      <p:sp>
        <p:nvSpPr>
          <p:cNvPr id="10" name="TextBox 6">
            <a:extLst>
              <a:ext uri="{FF2B5EF4-FFF2-40B4-BE49-F238E27FC236}">
                <a16:creationId xmlns:a16="http://schemas.microsoft.com/office/drawing/2014/main" id="{EB520F41-CB36-43E4-BC69-9B747CBDD044}"/>
              </a:ext>
            </a:extLst>
          </p:cNvPr>
          <p:cNvSpPr txBox="1"/>
          <p:nvPr/>
        </p:nvSpPr>
        <p:spPr>
          <a:xfrm>
            <a:off x="926991" y="2558177"/>
            <a:ext cx="16434018" cy="5170646"/>
          </a:xfrm>
          <a:prstGeom prst="rect">
            <a:avLst/>
          </a:prstGeom>
          <a:noFill/>
        </p:spPr>
        <p:txBody>
          <a:bodyPr wrap="square" lIns="0" tIns="0" rIns="0" bIns="0" rtlCol="0" anchor="t">
            <a:spAutoFit/>
          </a:bodyPr>
          <a:lstStyle/>
          <a:p>
            <a:pPr algn="ctr"/>
            <a:r>
              <a:rPr lang="en-US" sz="4200" spc="21" dirty="0">
                <a:solidFill>
                  <a:srgbClr val="002060"/>
                </a:solidFill>
                <a:latin typeface="Calibri" panose="020F0502020204030204" pitchFamily="34" charset="0"/>
                <a:cs typeface="Calibri" panose="020F0502020204030204" pitchFamily="34" charset="0"/>
              </a:rPr>
              <a:t>Supporting documentation is *OPTIONAL* and may be included </a:t>
            </a:r>
          </a:p>
          <a:p>
            <a:pPr algn="ctr"/>
            <a:r>
              <a:rPr lang="en-US" sz="4200" spc="21" dirty="0">
                <a:solidFill>
                  <a:srgbClr val="002060"/>
                </a:solidFill>
                <a:latin typeface="Calibri" panose="020F0502020204030204" pitchFamily="34" charset="0"/>
                <a:cs typeface="Calibri" panose="020F0502020204030204" pitchFamily="34" charset="0"/>
              </a:rPr>
              <a:t>in your dossier as evidence of impact.</a:t>
            </a:r>
          </a:p>
          <a:p>
            <a:pPr algn="ctr"/>
            <a:endParaRPr lang="en-US" sz="4200" spc="21" dirty="0">
              <a:solidFill>
                <a:srgbClr val="002060"/>
              </a:solidFill>
              <a:latin typeface="Calibri" panose="020F0502020204030204" pitchFamily="34" charset="0"/>
              <a:cs typeface="Calibri" panose="020F0502020204030204" pitchFamily="34" charset="0"/>
            </a:endParaRPr>
          </a:p>
          <a:p>
            <a:pPr algn="ctr"/>
            <a:r>
              <a:rPr lang="en-US" sz="4200" spc="21" dirty="0">
                <a:solidFill>
                  <a:srgbClr val="002060"/>
                </a:solidFill>
                <a:latin typeface="Calibri" panose="020F0502020204030204" pitchFamily="34" charset="0"/>
                <a:cs typeface="Calibri" panose="020F0502020204030204" pitchFamily="34" charset="0"/>
              </a:rPr>
              <a:t>Please curate well. Pick and choose only the </a:t>
            </a:r>
            <a:r>
              <a:rPr lang="en-US" sz="4200" u="sng" spc="21" dirty="0">
                <a:solidFill>
                  <a:srgbClr val="002060"/>
                </a:solidFill>
                <a:latin typeface="Calibri" panose="020F0502020204030204" pitchFamily="34" charset="0"/>
                <a:cs typeface="Calibri" panose="020F0502020204030204" pitchFamily="34" charset="0"/>
              </a:rPr>
              <a:t>best of the best</a:t>
            </a:r>
            <a:r>
              <a:rPr lang="en-US" sz="4200" spc="21" dirty="0">
                <a:solidFill>
                  <a:srgbClr val="002060"/>
                </a:solidFill>
                <a:latin typeface="Calibri" panose="020F0502020204030204" pitchFamily="34" charset="0"/>
                <a:cs typeface="Calibri" panose="020F0502020204030204" pitchFamily="34" charset="0"/>
              </a:rPr>
              <a:t>!</a:t>
            </a:r>
          </a:p>
          <a:p>
            <a:pPr algn="ctr"/>
            <a:endParaRPr lang="en-US" sz="4200" spc="21" dirty="0">
              <a:solidFill>
                <a:srgbClr val="002060"/>
              </a:solidFill>
              <a:latin typeface="Calibri" panose="020F0502020204030204" pitchFamily="34" charset="0"/>
              <a:cs typeface="Calibri" panose="020F0502020204030204" pitchFamily="34" charset="0"/>
            </a:endParaRPr>
          </a:p>
          <a:p>
            <a:pPr algn="ctr"/>
            <a:r>
              <a:rPr lang="en-US" sz="4200" spc="21" dirty="0">
                <a:solidFill>
                  <a:srgbClr val="002060"/>
                </a:solidFill>
                <a:latin typeface="Calibri" panose="020F0502020204030204" pitchFamily="34" charset="0"/>
                <a:cs typeface="Calibri" panose="020F0502020204030204" pitchFamily="34" charset="0"/>
              </a:rPr>
              <a:t>Examples:</a:t>
            </a:r>
          </a:p>
          <a:p>
            <a:pPr algn="ctr"/>
            <a:r>
              <a:rPr lang="en-US" sz="4200" i="1" spc="21" dirty="0">
                <a:solidFill>
                  <a:srgbClr val="002060"/>
                </a:solidFill>
                <a:latin typeface="Calibri" panose="020F0502020204030204" pitchFamily="34" charset="0"/>
                <a:cs typeface="Calibri" panose="020F0502020204030204" pitchFamily="34" charset="0"/>
              </a:rPr>
              <a:t>Publications (required for research dossiers), presentations (multiple slides per page), thank you letters, colleague letters, media coverage</a:t>
            </a:r>
          </a:p>
        </p:txBody>
      </p:sp>
    </p:spTree>
    <p:extLst>
      <p:ext uri="{BB962C8B-B14F-4D97-AF65-F5344CB8AC3E}">
        <p14:creationId xmlns:p14="http://schemas.microsoft.com/office/powerpoint/2010/main" val="38839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0" name="Picture 9" descr="A person standing in front of a computer&#10;&#10;Description automatically generated">
            <a:extLst>
              <a:ext uri="{FF2B5EF4-FFF2-40B4-BE49-F238E27FC236}">
                <a16:creationId xmlns:a16="http://schemas.microsoft.com/office/drawing/2014/main" id="{1AC9A341-DD87-4F79-BE66-B30D15F227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6" b="12082"/>
          <a:stretch/>
        </p:blipFill>
        <p:spPr>
          <a:xfrm flipH="1">
            <a:off x="736736" y="646564"/>
            <a:ext cx="16772846" cy="8993872"/>
          </a:xfrm>
          <a:prstGeom prst="rect">
            <a:avLst/>
          </a:prstGeom>
        </p:spPr>
      </p:pic>
      <p:pic>
        <p:nvPicPr>
          <p:cNvPr id="6" name="Picture 5">
            <a:extLst>
              <a:ext uri="{FF2B5EF4-FFF2-40B4-BE49-F238E27FC236}">
                <a16:creationId xmlns:a16="http://schemas.microsoft.com/office/drawing/2014/main" id="{38BBEF4A-F84E-2E49-9F83-A0134D70B54F}"/>
              </a:ext>
            </a:extLst>
          </p:cNvPr>
          <p:cNvPicPr>
            <a:picLocks noChangeAspect="1"/>
          </p:cNvPicPr>
          <p:nvPr/>
        </p:nvPicPr>
        <p:blipFill rotWithShape="1">
          <a:blip r:embed="rId4">
            <a:extLst>
              <a:ext uri="{28A0092B-C50C-407E-A947-70E740481C1C}">
                <a14:useLocalDpi xmlns:a14="http://schemas.microsoft.com/office/drawing/2010/main" val="0"/>
              </a:ext>
            </a:extLst>
          </a:blip>
          <a:srcRect t="3008" b="16760"/>
          <a:stretch/>
        </p:blipFill>
        <p:spPr>
          <a:xfrm flipH="1">
            <a:off x="736736" y="645428"/>
            <a:ext cx="16814528" cy="8993872"/>
          </a:xfrm>
          <a:prstGeom prst="rect">
            <a:avLst/>
          </a:prstGeom>
        </p:spPr>
      </p:pic>
      <p:grpSp>
        <p:nvGrpSpPr>
          <p:cNvPr id="3" name="Group 3"/>
          <p:cNvGrpSpPr/>
          <p:nvPr/>
        </p:nvGrpSpPr>
        <p:grpSpPr>
          <a:xfrm>
            <a:off x="12150515" y="3085085"/>
            <a:ext cx="6137485" cy="4116830"/>
            <a:chOff x="0" y="0"/>
            <a:chExt cx="8183313" cy="5489106"/>
          </a:xfrm>
          <a:solidFill>
            <a:srgbClr val="00295B"/>
          </a:solidFill>
        </p:grpSpPr>
        <p:sp>
          <p:nvSpPr>
            <p:cNvPr id="4" name="AutoShape 4"/>
            <p:cNvSpPr/>
            <p:nvPr/>
          </p:nvSpPr>
          <p:spPr>
            <a:xfrm>
              <a:off x="0" y="0"/>
              <a:ext cx="8183313" cy="5489106"/>
            </a:xfrm>
            <a:prstGeom prst="rect">
              <a:avLst/>
            </a:prstGeom>
            <a:grpFill/>
          </p:spPr>
        </p:sp>
        <p:sp>
          <p:nvSpPr>
            <p:cNvPr id="5" name="TextBox 5"/>
            <p:cNvSpPr txBox="1"/>
            <p:nvPr/>
          </p:nvSpPr>
          <p:spPr>
            <a:xfrm>
              <a:off x="1314639" y="1916573"/>
              <a:ext cx="5912864" cy="1680033"/>
            </a:xfrm>
            <a:prstGeom prst="rect">
              <a:avLst/>
            </a:prstGeom>
            <a:grpFill/>
          </p:spPr>
          <p:txBody>
            <a:bodyPr lIns="0" tIns="0" rIns="0" bIns="0" rtlCol="0" anchor="t">
              <a:spAutoFit/>
            </a:bodyPr>
            <a:lstStyle/>
            <a:p>
              <a:pPr>
                <a:lnSpc>
                  <a:spcPts val="4800"/>
                </a:lnSpc>
              </a:pPr>
              <a:r>
                <a:rPr lang="en-US" sz="5400" spc="32" dirty="0">
                  <a:solidFill>
                    <a:srgbClr val="F6F6F6"/>
                  </a:solidFill>
                  <a:latin typeface="Calibri" panose="020F0502020204030204" pitchFamily="34" charset="0"/>
                  <a:cs typeface="Calibri" panose="020F0502020204030204" pitchFamily="34" charset="0"/>
                </a:rPr>
                <a:t>STEPS &amp; PROCESS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2833" y="2401096"/>
            <a:ext cx="4813447" cy="6389967"/>
            <a:chOff x="0" y="0"/>
            <a:chExt cx="6417930" cy="6952054"/>
          </a:xfrm>
          <a:solidFill>
            <a:srgbClr val="00295B"/>
          </a:solidFill>
        </p:grpSpPr>
        <p:sp>
          <p:nvSpPr>
            <p:cNvPr id="3" name="AutoShape 3"/>
            <p:cNvSpPr/>
            <p:nvPr/>
          </p:nvSpPr>
          <p:spPr>
            <a:xfrm>
              <a:off x="0" y="0"/>
              <a:ext cx="6417930" cy="6952054"/>
            </a:xfrm>
            <a:prstGeom prst="rect">
              <a:avLst/>
            </a:prstGeom>
            <a:grpFill/>
          </p:spPr>
        </p:sp>
        <p:sp>
          <p:nvSpPr>
            <p:cNvPr id="5" name="TextBox 5"/>
            <p:cNvSpPr txBox="1"/>
            <p:nvPr/>
          </p:nvSpPr>
          <p:spPr>
            <a:xfrm>
              <a:off x="703225" y="290679"/>
              <a:ext cx="5219147" cy="769441"/>
            </a:xfrm>
            <a:prstGeom prst="rect">
              <a:avLst/>
            </a:prstGeom>
            <a:grpFill/>
          </p:spPr>
          <p:txBody>
            <a:bodyPr lIns="0" tIns="0" rIns="0" bIns="0" rtlCol="0" anchor="t">
              <a:spAutoFit/>
            </a:bodyPr>
            <a:lstStyle/>
            <a:p>
              <a:pPr>
                <a:lnSpc>
                  <a:spcPts val="4480"/>
                </a:lnSpc>
              </a:pPr>
              <a:r>
                <a:rPr lang="en-US" sz="4000" dirty="0">
                  <a:solidFill>
                    <a:srgbClr val="F6F6F6"/>
                  </a:solidFill>
                  <a:latin typeface="Calibri" panose="020F0502020204030204" pitchFamily="34" charset="0"/>
                  <a:cs typeface="Calibri" panose="020F0502020204030204" pitchFamily="34" charset="0"/>
                </a:rPr>
                <a:t>PRE-APPLICATION</a:t>
              </a:r>
            </a:p>
          </p:txBody>
        </p:sp>
        <p:sp>
          <p:nvSpPr>
            <p:cNvPr id="6" name="TextBox 6"/>
            <p:cNvSpPr txBox="1"/>
            <p:nvPr/>
          </p:nvSpPr>
          <p:spPr>
            <a:xfrm>
              <a:off x="573965" y="1696729"/>
              <a:ext cx="5219147" cy="4018198"/>
            </a:xfrm>
            <a:prstGeom prst="rect">
              <a:avLst/>
            </a:prstGeom>
            <a:grpFill/>
          </p:spPr>
          <p:txBody>
            <a:bodyPr lIns="0" tIns="0" rIns="0" bIns="0" rtlCol="0" anchor="t">
              <a:spAutoFit/>
            </a:bodyPr>
            <a:lstStyle/>
            <a:p>
              <a:pPr marL="514350" indent="-514350">
                <a:lnSpc>
                  <a:spcPts val="3150"/>
                </a:lnSpc>
                <a:buAutoNum type="arabicPeriod"/>
              </a:pPr>
              <a:r>
                <a:rPr lang="en-US" sz="2700" spc="24" dirty="0">
                  <a:solidFill>
                    <a:schemeClr val="bg1"/>
                  </a:solidFill>
                  <a:latin typeface="Calibri" panose="020F0502020204030204" pitchFamily="34" charset="0"/>
                  <a:cs typeface="Calibri" panose="020F0502020204030204" pitchFamily="34" charset="0"/>
                </a:rPr>
                <a:t>Meet with your Chief</a:t>
              </a:r>
              <a:r>
                <a:rPr lang="en-US" sz="2700" spc="21" dirty="0">
                  <a:solidFill>
                    <a:srgbClr val="F6F6F6"/>
                  </a:solidFill>
                  <a:latin typeface="Calibri" panose="020F0502020204030204" pitchFamily="34" charset="0"/>
                  <a:cs typeface="Calibri" panose="020F0502020204030204" pitchFamily="34" charset="0"/>
                </a:rPr>
                <a:t> and/or FD Lead</a:t>
              </a:r>
            </a:p>
            <a:p>
              <a:pPr marL="514350" indent="-514350">
                <a:lnSpc>
                  <a:spcPts val="3150"/>
                </a:lnSpc>
                <a:buAutoNum type="arabicPeriod"/>
              </a:pPr>
              <a:r>
                <a:rPr lang="en-US" sz="2700" spc="21" dirty="0">
                  <a:solidFill>
                    <a:srgbClr val="F6F6F6"/>
                  </a:solidFill>
                  <a:latin typeface="Calibri" panose="020F0502020204030204" pitchFamily="34" charset="0"/>
                  <a:cs typeface="Calibri" panose="020F0502020204030204" pitchFamily="34" charset="0"/>
                </a:rPr>
                <a:t>Meet/communicate with your site administrator</a:t>
              </a:r>
            </a:p>
            <a:p>
              <a:pPr marL="514350" indent="-514350">
                <a:lnSpc>
                  <a:spcPts val="3150"/>
                </a:lnSpc>
                <a:buAutoNum type="arabicPeriod"/>
              </a:pPr>
              <a:r>
                <a:rPr lang="en-US" sz="2700" spc="21" dirty="0">
                  <a:solidFill>
                    <a:srgbClr val="F6F6F6"/>
                  </a:solidFill>
                  <a:latin typeface="Calibri" panose="020F0502020204030204" pitchFamily="34" charset="0"/>
                  <a:cs typeface="Calibri" panose="020F0502020204030204" pitchFamily="34" charset="0"/>
                </a:rPr>
                <a:t>Prepare your documents (i.e. CV and Teaching Dossier)</a:t>
              </a:r>
            </a:p>
            <a:p>
              <a:pPr marL="514350" indent="-514350">
                <a:lnSpc>
                  <a:spcPts val="3150"/>
                </a:lnSpc>
                <a:buAutoNum type="arabicPeriod"/>
              </a:pPr>
              <a:r>
                <a:rPr lang="en-US" sz="2700" spc="21" dirty="0">
                  <a:solidFill>
                    <a:srgbClr val="F6F6F6"/>
                  </a:solidFill>
                  <a:latin typeface="Calibri" panose="020F0502020204030204" pitchFamily="34" charset="0"/>
                  <a:cs typeface="Calibri" panose="020F0502020204030204" pitchFamily="34" charset="0"/>
                </a:rPr>
                <a:t>Collect documentation</a:t>
              </a:r>
              <a:endParaRPr lang="en-US" sz="2700" spc="24" dirty="0">
                <a:solidFill>
                  <a:schemeClr val="bg1"/>
                </a:solidFill>
                <a:latin typeface="Calibri" panose="020F0502020204030204" pitchFamily="34" charset="0"/>
                <a:cs typeface="Calibri" panose="020F0502020204030204" pitchFamily="34" charset="0"/>
              </a:endParaRPr>
            </a:p>
          </p:txBody>
        </p:sp>
      </p:grpSp>
      <p:grpSp>
        <p:nvGrpSpPr>
          <p:cNvPr id="9" name="Group 9"/>
          <p:cNvGrpSpPr/>
          <p:nvPr/>
        </p:nvGrpSpPr>
        <p:grpSpPr>
          <a:xfrm>
            <a:off x="5166" y="-5812"/>
            <a:ext cx="18282834" cy="1946516"/>
            <a:chOff x="0" y="0"/>
            <a:chExt cx="4050101" cy="629939"/>
          </a:xfrm>
          <a:solidFill>
            <a:srgbClr val="00295B"/>
          </a:solidFill>
        </p:grpSpPr>
        <p:sp>
          <p:nvSpPr>
            <p:cNvPr id="10" name="Freeform 10"/>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11" name="TextBox 11"/>
          <p:cNvSpPr txBox="1"/>
          <p:nvPr/>
        </p:nvSpPr>
        <p:spPr>
          <a:xfrm>
            <a:off x="457200" y="454580"/>
            <a:ext cx="15656263" cy="934102"/>
          </a:xfrm>
          <a:prstGeom prst="rect">
            <a:avLst/>
          </a:prstGeom>
        </p:spPr>
        <p:txBody>
          <a:bodyPr wrap="square" lIns="0" tIns="0" rIns="0" bIns="0" rtlCol="0" anchor="t">
            <a:spAutoFit/>
          </a:bodyPr>
          <a:lstStyle/>
          <a:p>
            <a:pPr>
              <a:lnSpc>
                <a:spcPts val="7616"/>
              </a:lnSpc>
            </a:pPr>
            <a:r>
              <a:rPr lang="en-US" sz="6000" spc="56" dirty="0">
                <a:solidFill>
                  <a:srgbClr val="FFFFFF"/>
                </a:solidFill>
                <a:latin typeface="Calibri" panose="020F0502020204030204" pitchFamily="34" charset="0"/>
                <a:cs typeface="Calibri" panose="020F0502020204030204" pitchFamily="34" charset="0"/>
              </a:rPr>
              <a:t>STEPS IN THE JUNIOR PROMOTION PROCESS</a:t>
            </a:r>
          </a:p>
        </p:txBody>
      </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
        <p:nvSpPr>
          <p:cNvPr id="24" name="AutoShape 3">
            <a:extLst>
              <a:ext uri="{FF2B5EF4-FFF2-40B4-BE49-F238E27FC236}">
                <a16:creationId xmlns:a16="http://schemas.microsoft.com/office/drawing/2014/main" id="{167A9CF8-ECEF-4728-94AA-E7B880019A69}"/>
              </a:ext>
            </a:extLst>
          </p:cNvPr>
          <p:cNvSpPr/>
          <p:nvPr/>
        </p:nvSpPr>
        <p:spPr>
          <a:xfrm>
            <a:off x="6815601" y="2426756"/>
            <a:ext cx="4813447" cy="6364308"/>
          </a:xfrm>
          <a:prstGeom prst="rect">
            <a:avLst/>
          </a:prstGeom>
          <a:solidFill>
            <a:srgbClr val="00295B"/>
          </a:solidFill>
        </p:spPr>
      </p:sp>
      <p:sp>
        <p:nvSpPr>
          <p:cNvPr id="31" name="AutoShape 3">
            <a:extLst>
              <a:ext uri="{FF2B5EF4-FFF2-40B4-BE49-F238E27FC236}">
                <a16:creationId xmlns:a16="http://schemas.microsoft.com/office/drawing/2014/main" id="{6A55C009-B433-49C3-BC55-E2CB2C23ECB1}"/>
              </a:ext>
            </a:extLst>
          </p:cNvPr>
          <p:cNvSpPr/>
          <p:nvPr/>
        </p:nvSpPr>
        <p:spPr>
          <a:xfrm>
            <a:off x="12355492" y="2401096"/>
            <a:ext cx="4813447" cy="6389967"/>
          </a:xfrm>
          <a:prstGeom prst="rect">
            <a:avLst/>
          </a:prstGeom>
          <a:solidFill>
            <a:srgbClr val="00295B"/>
          </a:solidFill>
        </p:spPr>
      </p:sp>
      <p:sp>
        <p:nvSpPr>
          <p:cNvPr id="4" name="Arrow: Right 3">
            <a:extLst>
              <a:ext uri="{FF2B5EF4-FFF2-40B4-BE49-F238E27FC236}">
                <a16:creationId xmlns:a16="http://schemas.microsoft.com/office/drawing/2014/main" id="{39E25C6C-A671-4678-97EF-CCF80EBB6545}"/>
              </a:ext>
            </a:extLst>
          </p:cNvPr>
          <p:cNvSpPr/>
          <p:nvPr/>
        </p:nvSpPr>
        <p:spPr>
          <a:xfrm>
            <a:off x="6102564" y="4945626"/>
            <a:ext cx="596753" cy="685800"/>
          </a:xfrm>
          <a:prstGeom prst="rightArrow">
            <a:avLst/>
          </a:prstGeom>
          <a:solidFill>
            <a:srgbClr val="00295B"/>
          </a:solidFill>
          <a:ln>
            <a:solidFill>
              <a:srgbClr val="002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5FF3F451-3607-4EFD-B9E5-3310C9EA4C2F}"/>
              </a:ext>
            </a:extLst>
          </p:cNvPr>
          <p:cNvSpPr/>
          <p:nvPr/>
        </p:nvSpPr>
        <p:spPr>
          <a:xfrm>
            <a:off x="11698816" y="4945626"/>
            <a:ext cx="596753" cy="685800"/>
          </a:xfrm>
          <a:prstGeom prst="rightArrow">
            <a:avLst/>
          </a:prstGeom>
          <a:solidFill>
            <a:srgbClr val="00295B"/>
          </a:solidFill>
          <a:ln>
            <a:solidFill>
              <a:srgbClr val="002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5">
            <a:extLst>
              <a:ext uri="{FF2B5EF4-FFF2-40B4-BE49-F238E27FC236}">
                <a16:creationId xmlns:a16="http://schemas.microsoft.com/office/drawing/2014/main" id="{12A5A59F-F374-384E-96BD-C5CF8B3D36B9}"/>
              </a:ext>
            </a:extLst>
          </p:cNvPr>
          <p:cNvSpPr txBox="1"/>
          <p:nvPr/>
        </p:nvSpPr>
        <p:spPr>
          <a:xfrm>
            <a:off x="7714688" y="2676903"/>
            <a:ext cx="3914360" cy="577081"/>
          </a:xfrm>
          <a:prstGeom prst="rect">
            <a:avLst/>
          </a:prstGeom>
          <a:solidFill>
            <a:srgbClr val="00295B"/>
          </a:solidFill>
        </p:spPr>
        <p:txBody>
          <a:bodyPr lIns="0" tIns="0" rIns="0" bIns="0" rtlCol="0" anchor="t">
            <a:spAutoFit/>
          </a:bodyPr>
          <a:lstStyle/>
          <a:p>
            <a:pPr>
              <a:lnSpc>
                <a:spcPts val="4480"/>
              </a:lnSpc>
            </a:pPr>
            <a:r>
              <a:rPr lang="en-US" sz="4000" dirty="0">
                <a:solidFill>
                  <a:srgbClr val="F6F6F6"/>
                </a:solidFill>
                <a:latin typeface="Calibri" panose="020F0502020204030204" pitchFamily="34" charset="0"/>
                <a:cs typeface="Calibri" panose="020F0502020204030204" pitchFamily="34" charset="0"/>
              </a:rPr>
              <a:t>APPLICATION</a:t>
            </a:r>
          </a:p>
        </p:txBody>
      </p:sp>
      <p:sp>
        <p:nvSpPr>
          <p:cNvPr id="21" name="TextBox 6">
            <a:extLst>
              <a:ext uri="{FF2B5EF4-FFF2-40B4-BE49-F238E27FC236}">
                <a16:creationId xmlns:a16="http://schemas.microsoft.com/office/drawing/2014/main" id="{FEF43A69-34D9-6C47-8BBD-B5B351BDFC53}"/>
              </a:ext>
            </a:extLst>
          </p:cNvPr>
          <p:cNvSpPr txBox="1"/>
          <p:nvPr/>
        </p:nvSpPr>
        <p:spPr>
          <a:xfrm>
            <a:off x="7054967" y="3714977"/>
            <a:ext cx="4169099" cy="4514056"/>
          </a:xfrm>
          <a:prstGeom prst="rect">
            <a:avLst/>
          </a:prstGeom>
          <a:solidFill>
            <a:srgbClr val="00295B"/>
          </a:solidFill>
        </p:spPr>
        <p:txBody>
          <a:bodyPr wrap="square" lIns="0" tIns="0" rIns="0" bIns="0" rtlCol="0" anchor="t">
            <a:spAutoFit/>
          </a:bodyPr>
          <a:lstStyle/>
          <a:p>
            <a:pPr>
              <a:lnSpc>
                <a:spcPts val="3150"/>
              </a:lnSpc>
            </a:pPr>
            <a:r>
              <a:rPr lang="en-US" sz="2700" spc="24" dirty="0">
                <a:solidFill>
                  <a:schemeClr val="bg1"/>
                </a:solidFill>
                <a:latin typeface="Calibri" panose="020F0502020204030204" pitchFamily="34" charset="0"/>
                <a:cs typeface="Calibri" panose="020F0502020204030204" pitchFamily="34" charset="0"/>
              </a:rPr>
              <a:t>Your Site/Program Administrator will:</a:t>
            </a:r>
          </a:p>
          <a:p>
            <a:pPr>
              <a:lnSpc>
                <a:spcPts val="3150"/>
              </a:lnSpc>
            </a:pPr>
            <a:endParaRPr lang="en-US" sz="2700" spc="24" dirty="0">
              <a:solidFill>
                <a:schemeClr val="bg1"/>
              </a:solidFill>
              <a:latin typeface="Calibri" panose="020F0502020204030204" pitchFamily="34" charset="0"/>
              <a:cs typeface="Calibri" panose="020F0502020204030204" pitchFamily="34" charset="0"/>
            </a:endParaRPr>
          </a:p>
          <a:p>
            <a:pPr marL="457200" indent="-457200">
              <a:lnSpc>
                <a:spcPts val="3150"/>
              </a:lnSpc>
              <a:buFont typeface="Arial" panose="020B0604020202020204" pitchFamily="34" charset="0"/>
              <a:buChar char="•"/>
            </a:pPr>
            <a:r>
              <a:rPr lang="en-US" sz="2700" spc="24" dirty="0">
                <a:solidFill>
                  <a:schemeClr val="bg1"/>
                </a:solidFill>
                <a:latin typeface="Calibri" panose="020F0502020204030204" pitchFamily="34" charset="0"/>
                <a:cs typeface="Calibri" panose="020F0502020204030204" pitchFamily="34" charset="0"/>
              </a:rPr>
              <a:t>Solicit internal reference letters</a:t>
            </a:r>
          </a:p>
          <a:p>
            <a:pPr marL="457200" indent="-457200">
              <a:lnSpc>
                <a:spcPts val="3150"/>
              </a:lnSpc>
              <a:buFont typeface="Arial" panose="020B0604020202020204" pitchFamily="34" charset="0"/>
              <a:buChar char="•"/>
            </a:pPr>
            <a:r>
              <a:rPr lang="en-US" sz="2700" spc="24" dirty="0">
                <a:solidFill>
                  <a:schemeClr val="bg1"/>
                </a:solidFill>
                <a:latin typeface="Calibri" panose="020F0502020204030204" pitchFamily="34" charset="0"/>
                <a:cs typeface="Calibri" panose="020F0502020204030204" pitchFamily="34" charset="0"/>
              </a:rPr>
              <a:t>Collect your documents and a support letter from your Chief</a:t>
            </a:r>
          </a:p>
          <a:p>
            <a:pPr marL="457200" indent="-457200">
              <a:lnSpc>
                <a:spcPts val="3150"/>
              </a:lnSpc>
              <a:buFont typeface="Arial" panose="020B0604020202020204" pitchFamily="34" charset="0"/>
              <a:buChar char="•"/>
            </a:pPr>
            <a:r>
              <a:rPr lang="en-US" sz="2700" spc="24" dirty="0">
                <a:solidFill>
                  <a:schemeClr val="bg1"/>
                </a:solidFill>
                <a:latin typeface="Calibri" panose="020F0502020204030204" pitchFamily="34" charset="0"/>
                <a:cs typeface="Calibri" panose="020F0502020204030204" pitchFamily="34" charset="0"/>
              </a:rPr>
              <a:t>Submit the application to the DFCM via online application form</a:t>
            </a:r>
            <a:endParaRPr lang="en-US" sz="2700" spc="21" dirty="0">
              <a:solidFill>
                <a:srgbClr val="F6F6F6"/>
              </a:solidFill>
              <a:latin typeface="Calibri" panose="020F0502020204030204" pitchFamily="34" charset="0"/>
              <a:cs typeface="Calibri" panose="020F0502020204030204" pitchFamily="34" charset="0"/>
            </a:endParaRPr>
          </a:p>
        </p:txBody>
      </p:sp>
      <p:sp>
        <p:nvSpPr>
          <p:cNvPr id="22" name="TextBox 5">
            <a:extLst>
              <a:ext uri="{FF2B5EF4-FFF2-40B4-BE49-F238E27FC236}">
                <a16:creationId xmlns:a16="http://schemas.microsoft.com/office/drawing/2014/main" id="{E5B925DC-C916-8D4A-A3CF-A1CDF477F1F3}"/>
              </a:ext>
            </a:extLst>
          </p:cNvPr>
          <p:cNvSpPr txBox="1"/>
          <p:nvPr/>
        </p:nvSpPr>
        <p:spPr>
          <a:xfrm>
            <a:off x="13575569" y="2658882"/>
            <a:ext cx="2366421" cy="577081"/>
          </a:xfrm>
          <a:prstGeom prst="rect">
            <a:avLst/>
          </a:prstGeom>
          <a:solidFill>
            <a:srgbClr val="00295B"/>
          </a:solidFill>
        </p:spPr>
        <p:txBody>
          <a:bodyPr wrap="square" lIns="0" tIns="0" rIns="0" bIns="0" rtlCol="0" anchor="t">
            <a:spAutoFit/>
          </a:bodyPr>
          <a:lstStyle/>
          <a:p>
            <a:pPr>
              <a:lnSpc>
                <a:spcPts val="4480"/>
              </a:lnSpc>
            </a:pPr>
            <a:r>
              <a:rPr lang="en-US" sz="4000" dirty="0">
                <a:solidFill>
                  <a:srgbClr val="F6F6F6"/>
                </a:solidFill>
                <a:latin typeface="Calibri" panose="020F0502020204030204" pitchFamily="34" charset="0"/>
                <a:cs typeface="Calibri" panose="020F0502020204030204" pitchFamily="34" charset="0"/>
              </a:rPr>
              <a:t>APPROVAL</a:t>
            </a:r>
          </a:p>
        </p:txBody>
      </p:sp>
      <p:sp>
        <p:nvSpPr>
          <p:cNvPr id="28" name="TextBox 6">
            <a:extLst>
              <a:ext uri="{FF2B5EF4-FFF2-40B4-BE49-F238E27FC236}">
                <a16:creationId xmlns:a16="http://schemas.microsoft.com/office/drawing/2014/main" id="{8DE48F5E-ED29-9943-8E76-5A353BEF4D18}"/>
              </a:ext>
            </a:extLst>
          </p:cNvPr>
          <p:cNvSpPr txBox="1"/>
          <p:nvPr/>
        </p:nvSpPr>
        <p:spPr>
          <a:xfrm>
            <a:off x="12545147" y="3547455"/>
            <a:ext cx="4427263" cy="4924425"/>
          </a:xfrm>
          <a:prstGeom prst="rect">
            <a:avLst/>
          </a:prstGeom>
          <a:solidFill>
            <a:srgbClr val="00295B"/>
          </a:solidFill>
        </p:spPr>
        <p:txBody>
          <a:bodyPr wrap="square" lIns="0" tIns="0" rIns="0" bIns="0" rtlCol="0" anchor="t">
            <a:spAutoFit/>
          </a:bodyPr>
          <a:lstStyle/>
          <a:p>
            <a:pPr marL="514350" indent="-514350">
              <a:lnSpc>
                <a:spcPts val="3150"/>
              </a:lnSpc>
              <a:buAutoNum type="arabicPeriod"/>
            </a:pPr>
            <a:r>
              <a:rPr lang="en-US" sz="2700" spc="24" dirty="0">
                <a:solidFill>
                  <a:schemeClr val="bg1"/>
                </a:solidFill>
                <a:latin typeface="Calibri" panose="020F0502020204030204" pitchFamily="34" charset="0"/>
                <a:cs typeface="Calibri" panose="020F0502020204030204" pitchFamily="34" charset="0"/>
              </a:rPr>
              <a:t>Dossier is reviewed and supported by DAC</a:t>
            </a:r>
          </a:p>
          <a:p>
            <a:pPr marL="514350" indent="-514350">
              <a:lnSpc>
                <a:spcPts val="3150"/>
              </a:lnSpc>
              <a:buAutoNum type="arabicPeriod"/>
            </a:pPr>
            <a:r>
              <a:rPr lang="en-US" sz="2700" spc="24" dirty="0">
                <a:solidFill>
                  <a:schemeClr val="bg1"/>
                </a:solidFill>
                <a:latin typeface="Calibri" panose="020F0502020204030204" pitchFamily="34" charset="0"/>
                <a:cs typeface="Calibri" panose="020F0502020204030204" pitchFamily="34" charset="0"/>
              </a:rPr>
              <a:t>Application is submitted to HR </a:t>
            </a:r>
          </a:p>
          <a:p>
            <a:pPr marL="514350" indent="-514350">
              <a:lnSpc>
                <a:spcPts val="3150"/>
              </a:lnSpc>
              <a:buAutoNum type="arabicPeriod"/>
            </a:pPr>
            <a:r>
              <a:rPr lang="en-US" sz="2700" spc="24" dirty="0">
                <a:solidFill>
                  <a:schemeClr val="bg1"/>
                </a:solidFill>
                <a:latin typeface="Calibri" panose="020F0502020204030204" pitchFamily="34" charset="0"/>
                <a:cs typeface="Calibri" panose="020F0502020204030204" pitchFamily="34" charset="0"/>
              </a:rPr>
              <a:t>Full time promotions are reviewed by FAAC (monthly)</a:t>
            </a:r>
          </a:p>
          <a:p>
            <a:pPr marL="514350" indent="-514350">
              <a:lnSpc>
                <a:spcPts val="3150"/>
              </a:lnSpc>
              <a:buAutoNum type="arabicPeriod"/>
            </a:pPr>
            <a:r>
              <a:rPr lang="en-US" sz="2700" spc="24" dirty="0">
                <a:solidFill>
                  <a:schemeClr val="bg1"/>
                </a:solidFill>
                <a:latin typeface="Calibri" panose="020F0502020204030204" pitchFamily="34" charset="0"/>
                <a:cs typeface="Calibri" panose="020F0502020204030204" pitchFamily="34" charset="0"/>
              </a:rPr>
              <a:t>Once approved by the Dean, the DFCM is notified by HR</a:t>
            </a:r>
            <a:endParaRPr lang="en-US" sz="2700" spc="21" dirty="0">
              <a:solidFill>
                <a:srgbClr val="F6F6F6"/>
              </a:solidFill>
              <a:latin typeface="Calibri" panose="020F0502020204030204" pitchFamily="34" charset="0"/>
              <a:cs typeface="Calibri" panose="020F0502020204030204" pitchFamily="34" charset="0"/>
            </a:endParaRPr>
          </a:p>
          <a:p>
            <a:pPr marL="514350" indent="-514350">
              <a:lnSpc>
                <a:spcPts val="3150"/>
              </a:lnSpc>
              <a:buAutoNum type="arabicPeriod"/>
            </a:pPr>
            <a:r>
              <a:rPr lang="en-US" sz="2700" spc="21" dirty="0">
                <a:solidFill>
                  <a:srgbClr val="F6F6F6"/>
                </a:solidFill>
                <a:latin typeface="Calibri" panose="020F0502020204030204" pitchFamily="34" charset="0"/>
                <a:cs typeface="Calibri" panose="020F0502020204030204" pitchFamily="34" charset="0"/>
              </a:rPr>
              <a:t>We send a congratulations letter via email</a:t>
            </a:r>
          </a:p>
        </p:txBody>
      </p:sp>
      <p:sp>
        <p:nvSpPr>
          <p:cNvPr id="7" name="TextBox 6"/>
          <p:cNvSpPr txBox="1"/>
          <p:nvPr/>
        </p:nvSpPr>
        <p:spPr>
          <a:xfrm>
            <a:off x="7467600" y="9298884"/>
            <a:ext cx="10601050" cy="461665"/>
          </a:xfrm>
          <a:prstGeom prst="rect">
            <a:avLst/>
          </a:prstGeom>
          <a:noFill/>
        </p:spPr>
        <p:txBody>
          <a:bodyPr wrap="square" rtlCol="0">
            <a:spAutoFit/>
          </a:bodyPr>
          <a:lstStyle/>
          <a:p>
            <a:r>
              <a:rPr lang="en-US" sz="2400" spc="21" dirty="0">
                <a:solidFill>
                  <a:srgbClr val="002060"/>
                </a:solidFill>
                <a:latin typeface="Calibri" panose="020F0502020204030204" pitchFamily="34" charset="0"/>
                <a:cs typeface="Calibri" panose="020F0502020204030204" pitchFamily="34" charset="0"/>
              </a:rPr>
              <a:t>Promoted faculty are invited to an annual DFCM recognition event in the summer</a:t>
            </a:r>
            <a:endParaRPr lang="en-US" sz="2400" spc="24" dirty="0">
              <a:solidFill>
                <a:srgbClr val="002060"/>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0153" y="8874268"/>
            <a:ext cx="1310895" cy="1310895"/>
          </a:xfrm>
          <a:prstGeom prst="rect">
            <a:avLst/>
          </a:prstGeom>
        </p:spPr>
      </p:pic>
    </p:spTree>
    <p:extLst>
      <p:ext uri="{BB962C8B-B14F-4D97-AF65-F5344CB8AC3E}">
        <p14:creationId xmlns:p14="http://schemas.microsoft.com/office/powerpoint/2010/main" val="1780831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90331932-A9A3-4D88-8E62-FDC655034DF9}"/>
              </a:ext>
            </a:extLst>
          </p:cNvPr>
          <p:cNvGrpSpPr/>
          <p:nvPr/>
        </p:nvGrpSpPr>
        <p:grpSpPr>
          <a:xfrm>
            <a:off x="5166" y="-5812"/>
            <a:ext cx="18282834" cy="1812986"/>
            <a:chOff x="0" y="0"/>
            <a:chExt cx="4050101" cy="629939"/>
          </a:xfrm>
          <a:solidFill>
            <a:srgbClr val="00295B"/>
          </a:solidFill>
        </p:grpSpPr>
        <p:sp>
          <p:nvSpPr>
            <p:cNvPr id="5" name="Freeform 10">
              <a:extLst>
                <a:ext uri="{FF2B5EF4-FFF2-40B4-BE49-F238E27FC236}">
                  <a16:creationId xmlns:a16="http://schemas.microsoft.com/office/drawing/2014/main" id="{D20D39BF-F0DA-4345-A59E-E2B79B44BD59}"/>
                </a:ext>
              </a:extLst>
            </p:cNvPr>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6" name="TextBox 11">
            <a:extLst>
              <a:ext uri="{FF2B5EF4-FFF2-40B4-BE49-F238E27FC236}">
                <a16:creationId xmlns:a16="http://schemas.microsoft.com/office/drawing/2014/main" id="{1F023C77-F293-410E-9207-42B35CA34BA7}"/>
              </a:ext>
            </a:extLst>
          </p:cNvPr>
          <p:cNvSpPr txBox="1"/>
          <p:nvPr/>
        </p:nvSpPr>
        <p:spPr>
          <a:xfrm>
            <a:off x="1059696" y="477261"/>
            <a:ext cx="12122903" cy="974626"/>
          </a:xfrm>
          <a:prstGeom prst="rect">
            <a:avLst/>
          </a:prstGeom>
        </p:spPr>
        <p:txBody>
          <a:bodyPr wrap="square" lIns="0" tIns="0" rIns="0" bIns="0" rtlCol="0" anchor="t">
            <a:spAutoFit/>
          </a:bodyPr>
          <a:lstStyle/>
          <a:p>
            <a:pPr>
              <a:lnSpc>
                <a:spcPts val="7616"/>
              </a:lnSpc>
            </a:pPr>
            <a:r>
              <a:rPr lang="en-US" sz="5500" spc="56" dirty="0">
                <a:solidFill>
                  <a:srgbClr val="FFFFFF"/>
                </a:solidFill>
                <a:latin typeface="Calibri" panose="020F0502020204030204" pitchFamily="34" charset="0"/>
                <a:cs typeface="Calibri" panose="020F0502020204030204" pitchFamily="34" charset="0"/>
              </a:rPr>
              <a:t>WHAT DOCUMENTS ARE REQUIRED?</a:t>
            </a:r>
          </a:p>
        </p:txBody>
      </p:sp>
      <p:pic>
        <p:nvPicPr>
          <p:cNvPr id="8" name="Picture 7" descr="Text&#10;&#10;Description automatically generated">
            <a:extLst>
              <a:ext uri="{FF2B5EF4-FFF2-40B4-BE49-F238E27FC236}">
                <a16:creationId xmlns:a16="http://schemas.microsoft.com/office/drawing/2014/main" id="{B220721F-1DD6-42AF-B664-FC2F1BF59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597962465"/>
              </p:ext>
            </p:extLst>
          </p:nvPr>
        </p:nvGraphicFramePr>
        <p:xfrm>
          <a:off x="460513" y="2115208"/>
          <a:ext cx="10898600" cy="6461760"/>
        </p:xfrm>
        <a:graphic>
          <a:graphicData uri="http://schemas.openxmlformats.org/drawingml/2006/table">
            <a:tbl>
              <a:tblPr firstRow="1" bandRow="1">
                <a:tableStyleId>{5C22544A-7EE6-4342-B048-85BDC9FD1C3A}</a:tableStyleId>
              </a:tblPr>
              <a:tblGrid>
                <a:gridCol w="758687">
                  <a:extLst>
                    <a:ext uri="{9D8B030D-6E8A-4147-A177-3AD203B41FA5}">
                      <a16:colId xmlns:a16="http://schemas.microsoft.com/office/drawing/2014/main" val="2215211347"/>
                    </a:ext>
                  </a:extLst>
                </a:gridCol>
                <a:gridCol w="6248400">
                  <a:extLst>
                    <a:ext uri="{9D8B030D-6E8A-4147-A177-3AD203B41FA5}">
                      <a16:colId xmlns:a16="http://schemas.microsoft.com/office/drawing/2014/main" val="3041486158"/>
                    </a:ext>
                  </a:extLst>
                </a:gridCol>
                <a:gridCol w="3891513">
                  <a:extLst>
                    <a:ext uri="{9D8B030D-6E8A-4147-A177-3AD203B41FA5}">
                      <a16:colId xmlns:a16="http://schemas.microsoft.com/office/drawing/2014/main" val="1979809905"/>
                    </a:ext>
                  </a:extLst>
                </a:gridCol>
              </a:tblGrid>
              <a:tr h="370840">
                <a:tc>
                  <a:txBody>
                    <a:bodyPr/>
                    <a:lstStyle/>
                    <a:p>
                      <a:pPr algn="ctr"/>
                      <a:endParaRPr lang="en-US" sz="2800" dirty="0"/>
                    </a:p>
                  </a:txBody>
                  <a:tcPr/>
                </a:tc>
                <a:tc>
                  <a:txBody>
                    <a:bodyPr/>
                    <a:lstStyle/>
                    <a:p>
                      <a:r>
                        <a:rPr lang="en-US" sz="2800" dirty="0"/>
                        <a:t>DOCUMENT</a:t>
                      </a:r>
                    </a:p>
                  </a:txBody>
                  <a:tcPr/>
                </a:tc>
                <a:tc>
                  <a:txBody>
                    <a:bodyPr/>
                    <a:lstStyle/>
                    <a:p>
                      <a:r>
                        <a:rPr lang="en-US" sz="2800" dirty="0"/>
                        <a:t>RESPONSIBLE PARTY</a:t>
                      </a:r>
                    </a:p>
                  </a:txBody>
                  <a:tcPr/>
                </a:tc>
                <a:extLst>
                  <a:ext uri="{0D108BD9-81ED-4DB2-BD59-A6C34878D82A}">
                    <a16:rowId xmlns:a16="http://schemas.microsoft.com/office/drawing/2014/main" val="892858795"/>
                  </a:ext>
                </a:extLst>
              </a:tr>
              <a:tr h="370840">
                <a:tc>
                  <a:txBody>
                    <a:bodyPr/>
                    <a:lstStyle/>
                    <a:p>
                      <a:pPr algn="ctr"/>
                      <a:r>
                        <a:rPr lang="en-US" sz="2400" dirty="0"/>
                        <a:t>1</a:t>
                      </a:r>
                    </a:p>
                  </a:txBody>
                  <a:tcPr/>
                </a:tc>
                <a:tc>
                  <a:txBody>
                    <a:bodyPr/>
                    <a:lstStyle/>
                    <a:p>
                      <a:r>
                        <a:rPr lang="en-US" sz="2400" dirty="0"/>
                        <a:t>Online</a:t>
                      </a:r>
                      <a:r>
                        <a:rPr lang="en-US" sz="2400" baseline="0" dirty="0"/>
                        <a:t> application form (at time of submission)</a:t>
                      </a:r>
                      <a:endParaRPr lang="en-US" sz="2400" dirty="0"/>
                    </a:p>
                  </a:txBody>
                  <a:tcPr/>
                </a:tc>
                <a:tc>
                  <a:txBody>
                    <a:bodyPr/>
                    <a:lstStyle/>
                    <a:p>
                      <a:r>
                        <a:rPr lang="en-US" sz="2400" dirty="0"/>
                        <a:t>Hospital admin</a:t>
                      </a:r>
                    </a:p>
                  </a:txBody>
                  <a:tcPr/>
                </a:tc>
                <a:extLst>
                  <a:ext uri="{0D108BD9-81ED-4DB2-BD59-A6C34878D82A}">
                    <a16:rowId xmlns:a16="http://schemas.microsoft.com/office/drawing/2014/main" val="572356062"/>
                  </a:ext>
                </a:extLst>
              </a:tr>
              <a:tr h="370840">
                <a:tc>
                  <a:txBody>
                    <a:bodyPr/>
                    <a:lstStyle/>
                    <a:p>
                      <a:pPr algn="ctr"/>
                      <a:r>
                        <a:rPr lang="en-US" sz="2400" dirty="0"/>
                        <a:t>2</a:t>
                      </a:r>
                    </a:p>
                  </a:txBody>
                  <a:tcPr/>
                </a:tc>
                <a:tc>
                  <a:txBody>
                    <a:bodyPr/>
                    <a:lstStyle/>
                    <a:p>
                      <a:r>
                        <a:rPr lang="en-US" sz="2400" dirty="0"/>
                        <a:t>Chief’s letter of support</a:t>
                      </a:r>
                    </a:p>
                  </a:txBody>
                  <a:tcPr/>
                </a:tc>
                <a:tc>
                  <a:txBody>
                    <a:bodyPr/>
                    <a:lstStyle/>
                    <a:p>
                      <a:r>
                        <a:rPr lang="en-US" sz="2400" dirty="0"/>
                        <a:t>Chief</a:t>
                      </a:r>
                    </a:p>
                  </a:txBody>
                  <a:tcPr/>
                </a:tc>
                <a:extLst>
                  <a:ext uri="{0D108BD9-81ED-4DB2-BD59-A6C34878D82A}">
                    <a16:rowId xmlns:a16="http://schemas.microsoft.com/office/drawing/2014/main" val="2343819088"/>
                  </a:ext>
                </a:extLst>
              </a:tr>
              <a:tr h="370840">
                <a:tc>
                  <a:txBody>
                    <a:bodyPr/>
                    <a:lstStyle/>
                    <a:p>
                      <a:pPr algn="ctr"/>
                      <a:r>
                        <a:rPr lang="en-US" sz="2400" dirty="0"/>
                        <a:t>3</a:t>
                      </a:r>
                    </a:p>
                  </a:txBody>
                  <a:tcPr/>
                </a:tc>
                <a:tc>
                  <a:txBody>
                    <a:bodyPr/>
                    <a:lstStyle/>
                    <a:p>
                      <a:r>
                        <a:rPr lang="en-US" sz="2400" dirty="0"/>
                        <a:t>CV</a:t>
                      </a:r>
                    </a:p>
                  </a:txBody>
                  <a:tcPr/>
                </a:tc>
                <a:tc>
                  <a:txBody>
                    <a:bodyPr/>
                    <a:lstStyle/>
                    <a:p>
                      <a:r>
                        <a:rPr lang="en-US" sz="2400" dirty="0"/>
                        <a:t>Faculty</a:t>
                      </a:r>
                    </a:p>
                  </a:txBody>
                  <a:tcPr/>
                </a:tc>
                <a:extLst>
                  <a:ext uri="{0D108BD9-81ED-4DB2-BD59-A6C34878D82A}">
                    <a16:rowId xmlns:a16="http://schemas.microsoft.com/office/drawing/2014/main" val="51045269"/>
                  </a:ext>
                </a:extLst>
              </a:tr>
              <a:tr h="370840">
                <a:tc>
                  <a:txBody>
                    <a:bodyPr/>
                    <a:lstStyle/>
                    <a:p>
                      <a:pPr algn="ctr"/>
                      <a:r>
                        <a:rPr lang="en-US" sz="2400" dirty="0"/>
                        <a:t>4</a:t>
                      </a:r>
                    </a:p>
                  </a:txBody>
                  <a:tcPr/>
                </a:tc>
                <a:tc>
                  <a:txBody>
                    <a:bodyPr/>
                    <a:lstStyle/>
                    <a:p>
                      <a:r>
                        <a:rPr lang="en-US" sz="2400" dirty="0"/>
                        <a:t>Academic position description</a:t>
                      </a:r>
                    </a:p>
                  </a:txBody>
                  <a:tcPr/>
                </a:tc>
                <a:tc>
                  <a:txBody>
                    <a:bodyPr/>
                    <a:lstStyle/>
                    <a:p>
                      <a:r>
                        <a:rPr lang="en-US" sz="2400" dirty="0"/>
                        <a:t>Faculty</a:t>
                      </a:r>
                      <a:r>
                        <a:rPr lang="en-US" sz="2400" baseline="0" dirty="0"/>
                        <a:t> + Chief</a:t>
                      </a:r>
                      <a:endParaRPr lang="en-US" sz="2400" dirty="0"/>
                    </a:p>
                  </a:txBody>
                  <a:tcPr/>
                </a:tc>
                <a:extLst>
                  <a:ext uri="{0D108BD9-81ED-4DB2-BD59-A6C34878D82A}">
                    <a16:rowId xmlns:a16="http://schemas.microsoft.com/office/drawing/2014/main" val="2554400748"/>
                  </a:ext>
                </a:extLst>
              </a:tr>
              <a:tr h="370840">
                <a:tc>
                  <a:txBody>
                    <a:bodyPr/>
                    <a:lstStyle/>
                    <a:p>
                      <a:pPr algn="ctr"/>
                      <a:r>
                        <a:rPr lang="en-US" sz="2400" dirty="0"/>
                        <a:t>5</a:t>
                      </a:r>
                    </a:p>
                  </a:txBody>
                  <a:tcPr/>
                </a:tc>
                <a:tc>
                  <a:txBody>
                    <a:bodyPr/>
                    <a:lstStyle/>
                    <a:p>
                      <a:r>
                        <a:rPr lang="en-US" sz="2400" dirty="0"/>
                        <a:t>Time commitment</a:t>
                      </a:r>
                      <a:r>
                        <a:rPr lang="en-US" sz="2400" baseline="0" dirty="0"/>
                        <a:t> form (only for full time)</a:t>
                      </a:r>
                      <a:endParaRPr lang="en-US" sz="2400" dirty="0"/>
                    </a:p>
                  </a:txBody>
                  <a:tcPr/>
                </a:tc>
                <a:tc>
                  <a:txBody>
                    <a:bodyPr/>
                    <a:lstStyle/>
                    <a:p>
                      <a:r>
                        <a:rPr lang="en-US" sz="2400" dirty="0"/>
                        <a:t>Faculty</a:t>
                      </a:r>
                      <a:r>
                        <a:rPr lang="en-US" sz="2400" baseline="0" dirty="0"/>
                        <a:t> + Chief</a:t>
                      </a:r>
                      <a:endParaRPr lang="en-US" sz="2400" dirty="0"/>
                    </a:p>
                  </a:txBody>
                  <a:tcPr/>
                </a:tc>
                <a:extLst>
                  <a:ext uri="{0D108BD9-81ED-4DB2-BD59-A6C34878D82A}">
                    <a16:rowId xmlns:a16="http://schemas.microsoft.com/office/drawing/2014/main" val="3545709470"/>
                  </a:ext>
                </a:extLst>
              </a:tr>
              <a:tr h="370840">
                <a:tc>
                  <a:txBody>
                    <a:bodyPr/>
                    <a:lstStyle/>
                    <a:p>
                      <a:pPr algn="ctr"/>
                      <a:r>
                        <a:rPr lang="en-US" sz="2400" dirty="0"/>
                        <a:t>6</a:t>
                      </a:r>
                    </a:p>
                  </a:txBody>
                  <a:tcPr/>
                </a:tc>
                <a:tc>
                  <a:txBody>
                    <a:bodyPr/>
                    <a:lstStyle/>
                    <a:p>
                      <a:r>
                        <a:rPr lang="en-US" sz="2400" dirty="0"/>
                        <a:t>2-3 internal reference letters</a:t>
                      </a:r>
                    </a:p>
                  </a:txBody>
                  <a:tcPr/>
                </a:tc>
                <a:tc>
                  <a:txBody>
                    <a:bodyPr/>
                    <a:lstStyle/>
                    <a:p>
                      <a:r>
                        <a:rPr lang="en-US" sz="2400" dirty="0"/>
                        <a:t>Hospital admin</a:t>
                      </a:r>
                    </a:p>
                  </a:txBody>
                  <a:tcPr/>
                </a:tc>
                <a:extLst>
                  <a:ext uri="{0D108BD9-81ED-4DB2-BD59-A6C34878D82A}">
                    <a16:rowId xmlns:a16="http://schemas.microsoft.com/office/drawing/2014/main" val="3045219364"/>
                  </a:ext>
                </a:extLst>
              </a:tr>
              <a:tr h="370840">
                <a:tc>
                  <a:txBody>
                    <a:bodyPr/>
                    <a:lstStyle/>
                    <a:p>
                      <a:pPr algn="ctr"/>
                      <a:r>
                        <a:rPr lang="en-US" sz="2400" dirty="0"/>
                        <a:t>7</a:t>
                      </a:r>
                    </a:p>
                  </a:txBody>
                  <a:tcPr/>
                </a:tc>
                <a:tc>
                  <a:txBody>
                    <a:bodyPr/>
                    <a:lstStyle/>
                    <a:p>
                      <a:r>
                        <a:rPr lang="en-US" sz="2400" dirty="0"/>
                        <a:t>Teaching philosophy statement</a:t>
                      </a:r>
                    </a:p>
                  </a:txBody>
                  <a:tcPr/>
                </a:tc>
                <a:tc>
                  <a:txBody>
                    <a:bodyPr/>
                    <a:lstStyle/>
                    <a:p>
                      <a:r>
                        <a:rPr lang="en-US" sz="2400" dirty="0"/>
                        <a:t>Faculty</a:t>
                      </a:r>
                    </a:p>
                  </a:txBody>
                  <a:tcPr/>
                </a:tc>
                <a:extLst>
                  <a:ext uri="{0D108BD9-81ED-4DB2-BD59-A6C34878D82A}">
                    <a16:rowId xmlns:a16="http://schemas.microsoft.com/office/drawing/2014/main" val="3210570447"/>
                  </a:ext>
                </a:extLst>
              </a:tr>
              <a:tr h="370840">
                <a:tc>
                  <a:txBody>
                    <a:bodyPr/>
                    <a:lstStyle/>
                    <a:p>
                      <a:pPr algn="ctr"/>
                      <a:r>
                        <a:rPr lang="en-US" sz="2400" dirty="0"/>
                        <a:t>8</a:t>
                      </a:r>
                    </a:p>
                  </a:txBody>
                  <a:tcPr/>
                </a:tc>
                <a:tc>
                  <a:txBody>
                    <a:bodyPr/>
                    <a:lstStyle/>
                    <a:p>
                      <a:r>
                        <a:rPr lang="en-US" sz="2400" dirty="0"/>
                        <a:t>Teaching dossier</a:t>
                      </a:r>
                    </a:p>
                  </a:txBody>
                  <a:tcPr/>
                </a:tc>
                <a:tc>
                  <a:txBody>
                    <a:bodyPr/>
                    <a:lstStyle/>
                    <a:p>
                      <a:r>
                        <a:rPr lang="en-US" sz="2400" dirty="0"/>
                        <a:t>Faculty</a:t>
                      </a:r>
                    </a:p>
                  </a:txBody>
                  <a:tcPr/>
                </a:tc>
                <a:extLst>
                  <a:ext uri="{0D108BD9-81ED-4DB2-BD59-A6C34878D82A}">
                    <a16:rowId xmlns:a16="http://schemas.microsoft.com/office/drawing/2014/main" val="476091114"/>
                  </a:ext>
                </a:extLst>
              </a:tr>
              <a:tr h="370840">
                <a:tc>
                  <a:txBody>
                    <a:bodyPr/>
                    <a:lstStyle/>
                    <a:p>
                      <a:pPr algn="ctr"/>
                      <a:r>
                        <a:rPr lang="en-US" sz="2400" dirty="0"/>
                        <a:t>9</a:t>
                      </a:r>
                    </a:p>
                  </a:txBody>
                  <a:tcPr/>
                </a:tc>
                <a:tc>
                  <a:txBody>
                    <a:bodyPr/>
                    <a:lstStyle/>
                    <a:p>
                      <a:r>
                        <a:rPr lang="en-US" sz="2400" dirty="0"/>
                        <a:t>Teaching data</a:t>
                      </a:r>
                      <a:r>
                        <a:rPr lang="en-US" sz="2400" baseline="0" dirty="0"/>
                        <a:t> summary table</a:t>
                      </a:r>
                      <a:endParaRPr lang="en-US" sz="2400" dirty="0"/>
                    </a:p>
                  </a:txBody>
                  <a:tcPr/>
                </a:tc>
                <a:tc>
                  <a:txBody>
                    <a:bodyPr/>
                    <a:lstStyle/>
                    <a:p>
                      <a:r>
                        <a:rPr lang="en-US" sz="2400" dirty="0"/>
                        <a:t>Faculty</a:t>
                      </a:r>
                    </a:p>
                  </a:txBody>
                  <a:tcPr/>
                </a:tc>
                <a:extLst>
                  <a:ext uri="{0D108BD9-81ED-4DB2-BD59-A6C34878D82A}">
                    <a16:rowId xmlns:a16="http://schemas.microsoft.com/office/drawing/2014/main" val="3549691942"/>
                  </a:ext>
                </a:extLst>
              </a:tr>
              <a:tr h="370840">
                <a:tc>
                  <a:txBody>
                    <a:bodyPr/>
                    <a:lstStyle/>
                    <a:p>
                      <a:pPr algn="ctr"/>
                      <a:r>
                        <a:rPr lang="en-US" sz="2400" dirty="0"/>
                        <a:t>10</a:t>
                      </a:r>
                    </a:p>
                  </a:txBody>
                  <a:tcPr/>
                </a:tc>
                <a:tc>
                  <a:txBody>
                    <a:bodyPr/>
                    <a:lstStyle/>
                    <a:p>
                      <a:r>
                        <a:rPr lang="en-US" sz="2400" dirty="0"/>
                        <a:t>Teaching evaluations</a:t>
                      </a:r>
                    </a:p>
                  </a:txBody>
                  <a:tcPr/>
                </a:tc>
                <a:tc>
                  <a:txBody>
                    <a:bodyPr/>
                    <a:lstStyle/>
                    <a:p>
                      <a:r>
                        <a:rPr lang="en-US" sz="2400" dirty="0"/>
                        <a:t>Faculty + hospital admin</a:t>
                      </a:r>
                    </a:p>
                  </a:txBody>
                  <a:tcPr/>
                </a:tc>
                <a:extLst>
                  <a:ext uri="{0D108BD9-81ED-4DB2-BD59-A6C34878D82A}">
                    <a16:rowId xmlns:a16="http://schemas.microsoft.com/office/drawing/2014/main" val="323853052"/>
                  </a:ext>
                </a:extLst>
              </a:tr>
              <a:tr h="370840">
                <a:tc>
                  <a:txBody>
                    <a:bodyPr/>
                    <a:lstStyle/>
                    <a:p>
                      <a:pPr algn="ctr"/>
                      <a:r>
                        <a:rPr lang="en-US" sz="2400" dirty="0"/>
                        <a:t>11</a:t>
                      </a:r>
                    </a:p>
                  </a:txBody>
                  <a:tcPr/>
                </a:tc>
                <a:tc>
                  <a:txBody>
                    <a:bodyPr/>
                    <a:lstStyle/>
                    <a:p>
                      <a:r>
                        <a:rPr lang="en-US" sz="2400" dirty="0"/>
                        <a:t>Supporting</a:t>
                      </a:r>
                      <a:r>
                        <a:rPr lang="en-US" sz="2400" baseline="0" dirty="0"/>
                        <a:t> documentation/pubs (if </a:t>
                      </a:r>
                      <a:r>
                        <a:rPr lang="en-US" sz="2400" baseline="0" dirty="0" err="1"/>
                        <a:t>applic</a:t>
                      </a:r>
                      <a:r>
                        <a:rPr lang="en-US" sz="2400" baseline="0" dirty="0"/>
                        <a:t>.)</a:t>
                      </a:r>
                      <a:endParaRPr lang="en-US" sz="2400" dirty="0"/>
                    </a:p>
                  </a:txBody>
                  <a:tcPr/>
                </a:tc>
                <a:tc>
                  <a:txBody>
                    <a:bodyPr/>
                    <a:lstStyle/>
                    <a:p>
                      <a:r>
                        <a:rPr lang="en-US" sz="2400" dirty="0"/>
                        <a:t>Faculty</a:t>
                      </a:r>
                    </a:p>
                  </a:txBody>
                  <a:tcPr/>
                </a:tc>
                <a:extLst>
                  <a:ext uri="{0D108BD9-81ED-4DB2-BD59-A6C34878D82A}">
                    <a16:rowId xmlns:a16="http://schemas.microsoft.com/office/drawing/2014/main" val="1346467838"/>
                  </a:ext>
                </a:extLst>
              </a:tr>
              <a:tr h="370840">
                <a:tc>
                  <a:txBody>
                    <a:bodyPr/>
                    <a:lstStyle/>
                    <a:p>
                      <a:pPr algn="ctr"/>
                      <a:r>
                        <a:rPr lang="en-US" sz="2400" dirty="0"/>
                        <a:t>12</a:t>
                      </a:r>
                    </a:p>
                  </a:txBody>
                  <a:tcPr/>
                </a:tc>
                <a:tc>
                  <a:txBody>
                    <a:bodyPr/>
                    <a:lstStyle/>
                    <a:p>
                      <a:r>
                        <a:rPr lang="en-US" sz="2400" dirty="0"/>
                        <a:t>Professional development plan</a:t>
                      </a:r>
                    </a:p>
                  </a:txBody>
                  <a:tcPr/>
                </a:tc>
                <a:tc>
                  <a:txBody>
                    <a:bodyPr/>
                    <a:lstStyle/>
                    <a:p>
                      <a:r>
                        <a:rPr lang="en-US" sz="2400" dirty="0"/>
                        <a:t>Faculty + FD lead</a:t>
                      </a:r>
                    </a:p>
                  </a:txBody>
                  <a:tcPr/>
                </a:tc>
                <a:extLst>
                  <a:ext uri="{0D108BD9-81ED-4DB2-BD59-A6C34878D82A}">
                    <a16:rowId xmlns:a16="http://schemas.microsoft.com/office/drawing/2014/main" val="1396697085"/>
                  </a:ext>
                </a:extLst>
              </a:tr>
              <a:tr h="370840">
                <a:tc>
                  <a:txBody>
                    <a:bodyPr/>
                    <a:lstStyle/>
                    <a:p>
                      <a:pPr algn="ctr"/>
                      <a:r>
                        <a:rPr lang="en-US" sz="2400" dirty="0"/>
                        <a:t>13</a:t>
                      </a:r>
                    </a:p>
                  </a:txBody>
                  <a:tcPr/>
                </a:tc>
                <a:tc>
                  <a:txBody>
                    <a:bodyPr/>
                    <a:lstStyle/>
                    <a:p>
                      <a:r>
                        <a:rPr lang="en-US" sz="2400" dirty="0"/>
                        <a:t>Profile form</a:t>
                      </a:r>
                    </a:p>
                  </a:txBody>
                  <a:tcPr/>
                </a:tc>
                <a:tc>
                  <a:txBody>
                    <a:bodyPr/>
                    <a:lstStyle/>
                    <a:p>
                      <a:r>
                        <a:rPr lang="en-US" sz="2400" dirty="0"/>
                        <a:t>Faculty or hospital admin</a:t>
                      </a:r>
                    </a:p>
                  </a:txBody>
                  <a:tcPr/>
                </a:tc>
                <a:extLst>
                  <a:ext uri="{0D108BD9-81ED-4DB2-BD59-A6C34878D82A}">
                    <a16:rowId xmlns:a16="http://schemas.microsoft.com/office/drawing/2014/main" val="336491205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87543879"/>
              </p:ext>
            </p:extLst>
          </p:nvPr>
        </p:nvGraphicFramePr>
        <p:xfrm>
          <a:off x="443947" y="9105900"/>
          <a:ext cx="10915166" cy="854988"/>
        </p:xfrm>
        <a:graphic>
          <a:graphicData uri="http://schemas.openxmlformats.org/drawingml/2006/table">
            <a:tbl>
              <a:tblPr bandRow="1">
                <a:tableStyleId>{5C22544A-7EE6-4342-B048-85BDC9FD1C3A}</a:tableStyleId>
              </a:tblPr>
              <a:tblGrid>
                <a:gridCol w="578234">
                  <a:extLst>
                    <a:ext uri="{9D8B030D-6E8A-4147-A177-3AD203B41FA5}">
                      <a16:colId xmlns:a16="http://schemas.microsoft.com/office/drawing/2014/main" val="2598136769"/>
                    </a:ext>
                  </a:extLst>
                </a:gridCol>
                <a:gridCol w="6445419">
                  <a:extLst>
                    <a:ext uri="{9D8B030D-6E8A-4147-A177-3AD203B41FA5}">
                      <a16:colId xmlns:a16="http://schemas.microsoft.com/office/drawing/2014/main" val="4293502370"/>
                    </a:ext>
                  </a:extLst>
                </a:gridCol>
                <a:gridCol w="3891513">
                  <a:extLst>
                    <a:ext uri="{9D8B030D-6E8A-4147-A177-3AD203B41FA5}">
                      <a16:colId xmlns:a16="http://schemas.microsoft.com/office/drawing/2014/main" val="3835230155"/>
                    </a:ext>
                  </a:extLst>
                </a:gridCol>
              </a:tblGrid>
              <a:tr h="854988">
                <a:tc>
                  <a:txBody>
                    <a:bodyPr/>
                    <a:lstStyle/>
                    <a:p>
                      <a:pPr algn="ctr"/>
                      <a:r>
                        <a:rPr lang="en-US" sz="2400" dirty="0"/>
                        <a:t>14</a:t>
                      </a:r>
                    </a:p>
                  </a:txBody>
                  <a:tcPr/>
                </a:tc>
                <a:tc>
                  <a:txBody>
                    <a:bodyPr/>
                    <a:lstStyle/>
                    <a:p>
                      <a:r>
                        <a:rPr lang="en-US" sz="2400" dirty="0"/>
                        <a:t>Research statement</a:t>
                      </a:r>
                      <a:r>
                        <a:rPr lang="en-US" sz="2400" baseline="0" dirty="0"/>
                        <a:t> &amp; dossier </a:t>
                      </a:r>
                      <a:r>
                        <a:rPr lang="en-US" sz="2400" b="1" baseline="0" dirty="0"/>
                        <a:t>OR</a:t>
                      </a:r>
                    </a:p>
                    <a:p>
                      <a:r>
                        <a:rPr lang="en-US" sz="2400" baseline="0" dirty="0"/>
                        <a:t>CPA statement &amp; dossier</a:t>
                      </a:r>
                      <a:endParaRPr lang="en-US" sz="2400" dirty="0"/>
                    </a:p>
                  </a:txBody>
                  <a:tcPr/>
                </a:tc>
                <a:tc>
                  <a:txBody>
                    <a:bodyPr/>
                    <a:lstStyle/>
                    <a:p>
                      <a:r>
                        <a:rPr lang="en-US" sz="2400" dirty="0"/>
                        <a:t>Faculty</a:t>
                      </a:r>
                    </a:p>
                  </a:txBody>
                  <a:tcPr/>
                </a:tc>
                <a:extLst>
                  <a:ext uri="{0D108BD9-81ED-4DB2-BD59-A6C34878D82A}">
                    <a16:rowId xmlns:a16="http://schemas.microsoft.com/office/drawing/2014/main" val="776489072"/>
                  </a:ext>
                </a:extLst>
              </a:tr>
            </a:tbl>
          </a:graphicData>
        </a:graphic>
      </p:graphicFrame>
      <p:sp>
        <p:nvSpPr>
          <p:cNvPr id="10" name="Rectangle 9"/>
          <p:cNvSpPr/>
          <p:nvPr/>
        </p:nvSpPr>
        <p:spPr>
          <a:xfrm>
            <a:off x="609122" y="8647880"/>
            <a:ext cx="2684288" cy="400110"/>
          </a:xfrm>
          <a:prstGeom prst="rect">
            <a:avLst/>
          </a:prstGeom>
        </p:spPr>
        <p:txBody>
          <a:bodyPr wrap="square">
            <a:spAutoFit/>
          </a:bodyPr>
          <a:lstStyle/>
          <a:p>
            <a:r>
              <a:rPr lang="en-US" sz="2000" b="1" i="1" dirty="0">
                <a:solidFill>
                  <a:srgbClr val="002060"/>
                </a:solidFill>
              </a:rPr>
              <a:t>Plus, if applicable:</a:t>
            </a:r>
          </a:p>
        </p:txBody>
      </p:sp>
      <p:grpSp>
        <p:nvGrpSpPr>
          <p:cNvPr id="12" name="Group 2"/>
          <p:cNvGrpSpPr/>
          <p:nvPr/>
        </p:nvGrpSpPr>
        <p:grpSpPr>
          <a:xfrm>
            <a:off x="13362885" y="2266587"/>
            <a:ext cx="4411310" cy="7439498"/>
            <a:chOff x="0" y="0"/>
            <a:chExt cx="6417930" cy="7657793"/>
          </a:xfrm>
          <a:solidFill>
            <a:srgbClr val="00295B"/>
          </a:solidFill>
        </p:grpSpPr>
        <p:sp>
          <p:nvSpPr>
            <p:cNvPr id="13" name="AutoShape 3"/>
            <p:cNvSpPr/>
            <p:nvPr/>
          </p:nvSpPr>
          <p:spPr>
            <a:xfrm>
              <a:off x="0" y="0"/>
              <a:ext cx="6417930" cy="7657793"/>
            </a:xfrm>
            <a:prstGeom prst="rect">
              <a:avLst/>
            </a:prstGeom>
            <a:grpFill/>
          </p:spPr>
        </p:sp>
        <p:sp>
          <p:nvSpPr>
            <p:cNvPr id="14" name="TextBox 5"/>
            <p:cNvSpPr txBox="1"/>
            <p:nvPr/>
          </p:nvSpPr>
          <p:spPr>
            <a:xfrm>
              <a:off x="482421" y="2659304"/>
              <a:ext cx="5453084" cy="4530348"/>
            </a:xfrm>
            <a:prstGeom prst="rect">
              <a:avLst/>
            </a:prstGeom>
            <a:grpFill/>
          </p:spPr>
          <p:txBody>
            <a:bodyPr wrap="square" lIns="0" tIns="0" rIns="0" bIns="0" rtlCol="0" anchor="t">
              <a:spAutoFit/>
            </a:bodyPr>
            <a:lstStyle/>
            <a:p>
              <a:r>
                <a:rPr lang="en-US" sz="3600" dirty="0">
                  <a:solidFill>
                    <a:srgbClr val="F6F6F6"/>
                  </a:solidFill>
                  <a:latin typeface="Calibri" panose="020F0502020204030204" pitchFamily="34" charset="0"/>
                  <a:cs typeface="Calibri" panose="020F0502020204030204" pitchFamily="34" charset="0"/>
                </a:rPr>
                <a:t>CHECKLIST GUIDE</a:t>
              </a:r>
            </a:p>
            <a:p>
              <a:endParaRPr lang="en-US" sz="2800" dirty="0">
                <a:solidFill>
                  <a:srgbClr val="F6F6F6"/>
                </a:solidFill>
                <a:latin typeface="Calibri" panose="020F0502020204030204" pitchFamily="34" charset="0"/>
                <a:cs typeface="Calibri" panose="020F0502020204030204" pitchFamily="34" charset="0"/>
              </a:endParaRPr>
            </a:p>
            <a:p>
              <a:r>
                <a:rPr lang="en-US" sz="2200" dirty="0">
                  <a:solidFill>
                    <a:srgbClr val="F6F6F6"/>
                  </a:solidFill>
                  <a:latin typeface="Calibri" panose="020F0502020204030204" pitchFamily="34" charset="0"/>
                  <a:cs typeface="Calibri" panose="020F0502020204030204" pitchFamily="34" charset="0"/>
                </a:rPr>
                <a:t>On our website: https://www.dfcm.utoronto.ca/</a:t>
              </a:r>
            </a:p>
            <a:p>
              <a:r>
                <a:rPr lang="en-US" sz="2200" dirty="0">
                  <a:solidFill>
                    <a:srgbClr val="F6F6F6"/>
                  </a:solidFill>
                  <a:latin typeface="Calibri" panose="020F0502020204030204" pitchFamily="34" charset="0"/>
                  <a:cs typeface="Calibri" panose="020F0502020204030204" pitchFamily="34" charset="0"/>
                </a:rPr>
                <a:t>junior-promotion</a:t>
              </a:r>
            </a:p>
            <a:p>
              <a:endParaRPr lang="en-US" sz="2400" dirty="0">
                <a:solidFill>
                  <a:srgbClr val="F6F6F6"/>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2200" dirty="0">
                  <a:solidFill>
                    <a:srgbClr val="F6F6F6"/>
                  </a:solidFill>
                  <a:latin typeface="Calibri" panose="020F0502020204030204" pitchFamily="34" charset="0"/>
                  <a:cs typeface="Calibri" panose="020F0502020204030204" pitchFamily="34" charset="0"/>
                </a:rPr>
                <a:t>Provides detailed information on required documents</a:t>
              </a:r>
            </a:p>
            <a:p>
              <a:pPr marL="342900" indent="-342900">
                <a:buFont typeface="Wingdings" panose="05000000000000000000" pitchFamily="2" charset="2"/>
                <a:buChar char="ü"/>
              </a:pPr>
              <a:r>
                <a:rPr lang="en-US" sz="2200" dirty="0">
                  <a:solidFill>
                    <a:srgbClr val="F6F6F6"/>
                  </a:solidFill>
                  <a:latin typeface="Calibri" panose="020F0502020204030204" pitchFamily="34" charset="0"/>
                  <a:cs typeface="Calibri" panose="020F0502020204030204" pitchFamily="34" charset="0"/>
                </a:rPr>
                <a:t>Identifies who is responsible for each document (Chief/Faculty/Administrator)</a:t>
              </a:r>
            </a:p>
            <a:p>
              <a:pPr marL="342900" indent="-342900">
                <a:buFont typeface="Wingdings" panose="05000000000000000000" pitchFamily="2" charset="2"/>
                <a:buChar char="ü"/>
              </a:pPr>
              <a:r>
                <a:rPr lang="en-US" sz="2200" dirty="0">
                  <a:solidFill>
                    <a:srgbClr val="F6F6F6"/>
                  </a:solidFill>
                  <a:latin typeface="Calibri" panose="020F0502020204030204" pitchFamily="34" charset="0"/>
                  <a:cs typeface="Calibri" panose="020F0502020204030204" pitchFamily="34" charset="0"/>
                </a:rPr>
                <a:t>Tips for your dossier</a:t>
              </a:r>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28200" y="2607854"/>
            <a:ext cx="1880675" cy="1880675"/>
          </a:xfrm>
          <a:prstGeom prst="rect">
            <a:avLst/>
          </a:prstGeom>
        </p:spPr>
      </p:pic>
      <p:sp>
        <p:nvSpPr>
          <p:cNvPr id="16" name="Striped Right Arrow 15"/>
          <p:cNvSpPr/>
          <p:nvPr/>
        </p:nvSpPr>
        <p:spPr>
          <a:xfrm>
            <a:off x="11751399" y="5981700"/>
            <a:ext cx="1219200" cy="533400"/>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12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400" y="1046994"/>
            <a:ext cx="6195861" cy="7654013"/>
            <a:chOff x="0" y="0"/>
            <a:chExt cx="6417930" cy="7045877"/>
          </a:xfrm>
          <a:solidFill>
            <a:srgbClr val="00295B"/>
          </a:solidFill>
        </p:grpSpPr>
        <p:sp>
          <p:nvSpPr>
            <p:cNvPr id="3" name="AutoShape 3"/>
            <p:cNvSpPr/>
            <p:nvPr/>
          </p:nvSpPr>
          <p:spPr>
            <a:xfrm>
              <a:off x="0" y="0"/>
              <a:ext cx="6417930" cy="7045877"/>
            </a:xfrm>
            <a:prstGeom prst="rect">
              <a:avLst/>
            </a:prstGeom>
            <a:grpFill/>
          </p:spPr>
        </p:sp>
        <p:sp>
          <p:nvSpPr>
            <p:cNvPr id="5" name="TextBox 5"/>
            <p:cNvSpPr txBox="1"/>
            <p:nvPr/>
          </p:nvSpPr>
          <p:spPr>
            <a:xfrm>
              <a:off x="380455" y="450272"/>
              <a:ext cx="5657021" cy="5949777"/>
            </a:xfrm>
            <a:prstGeom prst="rect">
              <a:avLst/>
            </a:prstGeom>
            <a:grpFill/>
          </p:spPr>
          <p:txBody>
            <a:bodyPr wrap="square" lIns="0" tIns="0" rIns="0" bIns="0" rtlCol="0" anchor="t">
              <a:spAutoFit/>
            </a:bodyPr>
            <a:lstStyle/>
            <a:p>
              <a:pPr>
                <a:lnSpc>
                  <a:spcPts val="4480"/>
                </a:lnSpc>
              </a:pPr>
              <a:r>
                <a:rPr lang="en-US" sz="4400" dirty="0">
                  <a:solidFill>
                    <a:srgbClr val="F6F6F6"/>
                  </a:solidFill>
                  <a:latin typeface="Calibri" panose="020F0502020204030204" pitchFamily="34" charset="0"/>
                  <a:cs typeface="Calibri" panose="020F0502020204030204" pitchFamily="34" charset="0"/>
                </a:rPr>
                <a:t>DISCUSSION POINTS WITH YOUR CHIEF OR </a:t>
              </a:r>
            </a:p>
            <a:p>
              <a:pPr>
                <a:lnSpc>
                  <a:spcPts val="4480"/>
                </a:lnSpc>
              </a:pPr>
              <a:r>
                <a:rPr lang="en-US" sz="4400" dirty="0">
                  <a:solidFill>
                    <a:srgbClr val="F6F6F6"/>
                  </a:solidFill>
                  <a:latin typeface="Calibri" panose="020F0502020204030204" pitchFamily="34" charset="0"/>
                  <a:cs typeface="Calibri" panose="020F0502020204030204" pitchFamily="34" charset="0"/>
                </a:rPr>
                <a:t>FD LEAD</a:t>
              </a:r>
              <a:endParaRPr lang="en-US" sz="2800" dirty="0">
                <a:solidFill>
                  <a:srgbClr val="F6F6F6"/>
                </a:solidFill>
                <a:latin typeface="Calibri" panose="020F0502020204030204" pitchFamily="34" charset="0"/>
                <a:cs typeface="Calibri" panose="020F0502020204030204" pitchFamily="34" charset="0"/>
              </a:endParaRPr>
            </a:p>
            <a:p>
              <a:pPr>
                <a:lnSpc>
                  <a:spcPts val="4480"/>
                </a:lnSpc>
              </a:pPr>
              <a:endParaRPr lang="en-US" dirty="0">
                <a:solidFill>
                  <a:srgbClr val="F6F6F6"/>
                </a:solidFill>
                <a:latin typeface="Calibri" panose="020F0502020204030204" pitchFamily="34" charset="0"/>
                <a:cs typeface="Calibri" panose="020F0502020204030204" pitchFamily="34" charset="0"/>
              </a:endParaRPr>
            </a:p>
            <a:p>
              <a:pPr marL="342900" indent="-342900" defTabSz="457200">
                <a:spcBef>
                  <a:spcPct val="0"/>
                </a:spcBef>
                <a:buFont typeface="Arial" panose="020B0604020202020204" pitchFamily="34" charset="0"/>
                <a:buChar char="•"/>
                <a:defRPr/>
              </a:pPr>
              <a:r>
                <a:rPr lang="en-US" altLang="en-US" sz="2700" dirty="0">
                  <a:solidFill>
                    <a:schemeClr val="bg1"/>
                  </a:solidFill>
                  <a:ea typeface="MS PGothic" pitchFamily="34" charset="-128"/>
                  <a:cs typeface="Arial" panose="020B0604020202020204" pitchFamily="34" charset="0"/>
                </a:rPr>
                <a:t>Determine that you meet the CRITERIA</a:t>
              </a:r>
            </a:p>
            <a:p>
              <a:pPr marL="342900" indent="-342900" defTabSz="457200">
                <a:spcBef>
                  <a:spcPct val="0"/>
                </a:spcBef>
                <a:buFont typeface="Arial" panose="020B0604020202020204" pitchFamily="34" charset="0"/>
                <a:buChar char="•"/>
                <a:defRPr/>
              </a:pPr>
              <a:r>
                <a:rPr lang="en-US" altLang="en-US" sz="2700" dirty="0">
                  <a:solidFill>
                    <a:schemeClr val="bg1"/>
                  </a:solidFill>
                  <a:ea typeface="MS PGothic" pitchFamily="34" charset="-128"/>
                  <a:cs typeface="Arial" panose="020B0604020202020204" pitchFamily="34" charset="0"/>
                </a:rPr>
                <a:t>Review the required docs and who will be completing what in the application</a:t>
              </a:r>
            </a:p>
            <a:p>
              <a:pPr marL="342900" indent="-342900" defTabSz="457200">
                <a:spcBef>
                  <a:spcPct val="0"/>
                </a:spcBef>
                <a:buFont typeface="Arial" panose="020B0604020202020204" pitchFamily="34" charset="0"/>
                <a:buChar char="•"/>
                <a:defRPr/>
              </a:pPr>
              <a:r>
                <a:rPr lang="en-US" altLang="en-US" sz="2700" dirty="0">
                  <a:solidFill>
                    <a:schemeClr val="bg1"/>
                  </a:solidFill>
                  <a:ea typeface="MS PGothic" pitchFamily="34" charset="-128"/>
                  <a:cs typeface="Arial" panose="020B0604020202020204" pitchFamily="34" charset="0"/>
                </a:rPr>
                <a:t>Choose internal referees</a:t>
              </a:r>
            </a:p>
            <a:p>
              <a:pPr marL="342900" indent="-342900" defTabSz="457200">
                <a:spcBef>
                  <a:spcPct val="0"/>
                </a:spcBef>
                <a:buFont typeface="Arial" panose="020B0604020202020204" pitchFamily="34" charset="0"/>
                <a:buChar char="•"/>
                <a:defRPr/>
              </a:pPr>
              <a:r>
                <a:rPr lang="en-US" altLang="en-US" sz="2700" dirty="0">
                  <a:solidFill>
                    <a:schemeClr val="bg1"/>
                  </a:solidFill>
                  <a:ea typeface="MS PGothic" pitchFamily="34" charset="-128"/>
                  <a:cs typeface="Arial" panose="020B0604020202020204" pitchFamily="34" charset="0"/>
                </a:rPr>
                <a:t>What aspects of your academic work you’re most proud of</a:t>
              </a:r>
            </a:p>
            <a:p>
              <a:pPr marL="342900" indent="-342900" defTabSz="457200">
                <a:spcBef>
                  <a:spcPct val="0"/>
                </a:spcBef>
                <a:buFont typeface="Arial" panose="020B0604020202020204" pitchFamily="34" charset="0"/>
                <a:buChar char="•"/>
                <a:defRPr/>
              </a:pPr>
              <a:r>
                <a:rPr lang="en-US" altLang="en-US" sz="2700" dirty="0">
                  <a:solidFill>
                    <a:schemeClr val="bg1"/>
                  </a:solidFill>
                  <a:ea typeface="MS PGothic" pitchFamily="34" charset="-128"/>
                  <a:cs typeface="Arial" panose="020B0604020202020204" pitchFamily="34" charset="0"/>
                </a:rPr>
                <a:t>What “products” best illustrate your work?</a:t>
              </a:r>
            </a:p>
          </p:txBody>
        </p:sp>
      </p:grpSp>
      <p:sp>
        <p:nvSpPr>
          <p:cNvPr id="8" name="TextBox 8"/>
          <p:cNvSpPr txBox="1"/>
          <p:nvPr/>
        </p:nvSpPr>
        <p:spPr>
          <a:xfrm>
            <a:off x="13412981" y="3576884"/>
            <a:ext cx="3914360" cy="1186815"/>
          </a:xfrm>
          <a:prstGeom prst="rect">
            <a:avLst/>
          </a:prstGeom>
        </p:spPr>
        <p:txBody>
          <a:bodyPr lIns="0" tIns="0" rIns="0" bIns="0" rtlCol="0" anchor="t">
            <a:spAutoFit/>
          </a:bodyPr>
          <a:lstStyle/>
          <a:p>
            <a:pPr>
              <a:lnSpc>
                <a:spcPts val="3150"/>
              </a:lnSpc>
            </a:pPr>
            <a:r>
              <a:rPr lang="en-US" sz="2100" spc="21">
                <a:solidFill>
                  <a:srgbClr val="F6F6F6"/>
                </a:solidFill>
                <a:latin typeface="Open Sauce Light"/>
              </a:rPr>
              <a:t>To create a stunning presentation, it's best to simplify your thoughts.</a:t>
            </a:r>
          </a:p>
        </p:txBody>
      </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grpSp>
        <p:nvGrpSpPr>
          <p:cNvPr id="17" name="Group 2"/>
          <p:cNvGrpSpPr/>
          <p:nvPr/>
        </p:nvGrpSpPr>
        <p:grpSpPr>
          <a:xfrm>
            <a:off x="10820400" y="1034161"/>
            <a:ext cx="6195861" cy="7666846"/>
            <a:chOff x="0" y="0"/>
            <a:chExt cx="6417930" cy="7045877"/>
          </a:xfrm>
          <a:solidFill>
            <a:srgbClr val="00295B"/>
          </a:solidFill>
        </p:grpSpPr>
        <p:sp>
          <p:nvSpPr>
            <p:cNvPr id="18" name="AutoShape 3"/>
            <p:cNvSpPr/>
            <p:nvPr/>
          </p:nvSpPr>
          <p:spPr>
            <a:xfrm>
              <a:off x="0" y="0"/>
              <a:ext cx="6417930" cy="7045877"/>
            </a:xfrm>
            <a:prstGeom prst="rect">
              <a:avLst/>
            </a:prstGeom>
            <a:grpFill/>
          </p:spPr>
        </p:sp>
        <p:sp>
          <p:nvSpPr>
            <p:cNvPr id="19" name="TextBox 5"/>
            <p:cNvSpPr txBox="1"/>
            <p:nvPr/>
          </p:nvSpPr>
          <p:spPr>
            <a:xfrm>
              <a:off x="380455" y="450272"/>
              <a:ext cx="5632510" cy="5961032"/>
            </a:xfrm>
            <a:prstGeom prst="rect">
              <a:avLst/>
            </a:prstGeom>
            <a:grpFill/>
          </p:spPr>
          <p:txBody>
            <a:bodyPr wrap="square" lIns="0" tIns="0" rIns="0" bIns="0" rtlCol="0" anchor="t">
              <a:spAutoFit/>
            </a:bodyPr>
            <a:lstStyle/>
            <a:p>
              <a:pPr>
                <a:lnSpc>
                  <a:spcPts val="4480"/>
                </a:lnSpc>
              </a:pPr>
              <a:r>
                <a:rPr lang="en-US" sz="4400" dirty="0">
                  <a:solidFill>
                    <a:srgbClr val="F6F6F6"/>
                  </a:solidFill>
                  <a:latin typeface="Calibri" panose="020F0502020204030204" pitchFamily="34" charset="0"/>
                  <a:cs typeface="Calibri" panose="020F0502020204030204" pitchFamily="34" charset="0"/>
                </a:rPr>
                <a:t>DISCUSSION POINTS WITH YOUR SITE OR PROGRAM  ADMINISTRATOR</a:t>
              </a:r>
            </a:p>
            <a:p>
              <a:pPr>
                <a:lnSpc>
                  <a:spcPts val="4480"/>
                </a:lnSpc>
              </a:pPr>
              <a:endParaRPr lang="en-US" sz="6000" dirty="0">
                <a:solidFill>
                  <a:srgbClr val="F6F6F6"/>
                </a:solidFill>
                <a:latin typeface="Calibri" panose="020F0502020204030204" pitchFamily="34" charset="0"/>
                <a:cs typeface="Calibri" panose="020F0502020204030204" pitchFamily="34" charset="0"/>
              </a:endParaRPr>
            </a:p>
            <a:p>
              <a:pPr marL="457200" indent="-457200">
                <a:spcBef>
                  <a:spcPct val="0"/>
                </a:spcBef>
                <a:buFont typeface="Arial" panose="020B0604020202020204" pitchFamily="34" charset="0"/>
                <a:buChar char="•"/>
              </a:pPr>
              <a:r>
                <a:rPr lang="en-US" altLang="en-US" sz="2600" dirty="0">
                  <a:solidFill>
                    <a:schemeClr val="bg1"/>
                  </a:solidFill>
                  <a:ea typeface="MS PGothic" panose="020B0600070205080204" pitchFamily="34" charset="-128"/>
                  <a:cs typeface="Arial" panose="020B0604020202020204" pitchFamily="34" charset="0"/>
                </a:rPr>
                <a:t>Review the online application form</a:t>
              </a:r>
            </a:p>
            <a:p>
              <a:pPr marL="457200" indent="-457200">
                <a:spcBef>
                  <a:spcPct val="0"/>
                </a:spcBef>
                <a:buFont typeface="Arial" panose="020B0604020202020204" pitchFamily="34" charset="0"/>
                <a:buChar char="•"/>
              </a:pPr>
              <a:r>
                <a:rPr lang="en-US" altLang="en-US" sz="2600" dirty="0">
                  <a:solidFill>
                    <a:schemeClr val="bg1"/>
                  </a:solidFill>
                  <a:ea typeface="MS PGothic" panose="020B0600070205080204" pitchFamily="34" charset="-128"/>
                  <a:cs typeface="Arial" panose="020B0604020202020204" pitchFamily="34" charset="0"/>
                </a:rPr>
                <a:t>Identify who is completing what in the application</a:t>
              </a:r>
            </a:p>
            <a:p>
              <a:pPr marL="457200" indent="-457200">
                <a:spcBef>
                  <a:spcPct val="0"/>
                </a:spcBef>
                <a:buFont typeface="Arial" panose="020B0604020202020204" pitchFamily="34" charset="0"/>
                <a:buChar char="•"/>
              </a:pPr>
              <a:r>
                <a:rPr lang="en-US" altLang="en-US" sz="2600" dirty="0">
                  <a:solidFill>
                    <a:schemeClr val="bg1"/>
                  </a:solidFill>
                  <a:ea typeface="MS PGothic" panose="020B0600070205080204" pitchFamily="34" charset="-128"/>
                  <a:cs typeface="Arial" panose="020B0604020202020204" pitchFamily="34" charset="0"/>
                </a:rPr>
                <a:t>Set a target date for completion</a:t>
              </a:r>
            </a:p>
            <a:p>
              <a:pPr marL="457200" indent="-457200">
                <a:spcBef>
                  <a:spcPct val="0"/>
                </a:spcBef>
                <a:buFont typeface="Arial" panose="020B0604020202020204" pitchFamily="34" charset="0"/>
                <a:buChar char="•"/>
              </a:pPr>
              <a:r>
                <a:rPr lang="en-US" altLang="en-US" sz="2600" dirty="0">
                  <a:solidFill>
                    <a:schemeClr val="bg1"/>
                  </a:solidFill>
                  <a:ea typeface="MS PGothic" panose="020B0600070205080204" pitchFamily="34" charset="-128"/>
                  <a:cs typeface="Arial" panose="020B0604020202020204" pitchFamily="34" charset="0"/>
                </a:rPr>
                <a:t>Soliciting internal reference letters</a:t>
              </a:r>
            </a:p>
            <a:p>
              <a:pPr marL="457200" indent="-457200">
                <a:spcBef>
                  <a:spcPct val="0"/>
                </a:spcBef>
                <a:buFont typeface="Arial" panose="020B0604020202020204" pitchFamily="34" charset="0"/>
                <a:buChar char="•"/>
              </a:pPr>
              <a:r>
                <a:rPr lang="en-US" altLang="en-US" sz="2600" dirty="0">
                  <a:solidFill>
                    <a:schemeClr val="bg1"/>
                  </a:solidFill>
                  <a:ea typeface="MS PGothic" panose="020B0600070205080204" pitchFamily="34" charset="-128"/>
                  <a:cs typeface="Arial" panose="020B0604020202020204" pitchFamily="34" charset="0"/>
                </a:rPr>
                <a:t>Submitting the final application to the DFCM</a:t>
              </a:r>
            </a:p>
            <a:p>
              <a:pPr marL="457200" indent="-457200">
                <a:spcBef>
                  <a:spcPct val="0"/>
                </a:spcBef>
                <a:buFont typeface="Arial" panose="020B0604020202020204" pitchFamily="34" charset="0"/>
                <a:buChar char="•"/>
              </a:pPr>
              <a:r>
                <a:rPr lang="en-US" altLang="en-US" sz="2600" dirty="0">
                  <a:solidFill>
                    <a:schemeClr val="bg1"/>
                  </a:solidFill>
                  <a:ea typeface="MS PGothic" panose="020B0600070205080204" pitchFamily="34" charset="-128"/>
                  <a:cs typeface="Arial" panose="020B0604020202020204" pitchFamily="34" charset="0"/>
                </a:rPr>
                <a:t>Viewing sample copies of successful applications</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582" y="3924300"/>
            <a:ext cx="2572496" cy="2572496"/>
          </a:xfrm>
          <a:prstGeom prst="rect">
            <a:avLst/>
          </a:prstGeom>
        </p:spPr>
      </p:pic>
    </p:spTree>
    <p:extLst>
      <p:ext uri="{BB962C8B-B14F-4D97-AF65-F5344CB8AC3E}">
        <p14:creationId xmlns:p14="http://schemas.microsoft.com/office/powerpoint/2010/main" val="3639866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3412981" y="3576884"/>
            <a:ext cx="3914360" cy="1186815"/>
          </a:xfrm>
          <a:prstGeom prst="rect">
            <a:avLst/>
          </a:prstGeom>
        </p:spPr>
        <p:txBody>
          <a:bodyPr lIns="0" tIns="0" rIns="0" bIns="0" rtlCol="0" anchor="t">
            <a:spAutoFit/>
          </a:bodyPr>
          <a:lstStyle/>
          <a:p>
            <a:pPr>
              <a:lnSpc>
                <a:spcPts val="3150"/>
              </a:lnSpc>
            </a:pPr>
            <a:r>
              <a:rPr lang="en-US" sz="2100" spc="21">
                <a:solidFill>
                  <a:srgbClr val="F6F6F6"/>
                </a:solidFill>
                <a:latin typeface="Open Sauce Light"/>
              </a:rPr>
              <a:t>To create a stunning presentation, it's best to simplify your thoughts.</a:t>
            </a:r>
          </a:p>
        </p:txBody>
      </p:sp>
      <p:grpSp>
        <p:nvGrpSpPr>
          <p:cNvPr id="9" name="Group 9"/>
          <p:cNvGrpSpPr/>
          <p:nvPr/>
        </p:nvGrpSpPr>
        <p:grpSpPr>
          <a:xfrm>
            <a:off x="5166" y="-5812"/>
            <a:ext cx="18282834" cy="1946516"/>
            <a:chOff x="0" y="0"/>
            <a:chExt cx="4050101" cy="629939"/>
          </a:xfrm>
          <a:solidFill>
            <a:srgbClr val="00295B"/>
          </a:solidFill>
        </p:grpSpPr>
        <p:sp>
          <p:nvSpPr>
            <p:cNvPr id="10" name="Freeform 10"/>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11" name="TextBox 11"/>
          <p:cNvSpPr txBox="1"/>
          <p:nvPr/>
        </p:nvSpPr>
        <p:spPr>
          <a:xfrm>
            <a:off x="1059696" y="477261"/>
            <a:ext cx="15018503" cy="934102"/>
          </a:xfrm>
          <a:prstGeom prst="rect">
            <a:avLst/>
          </a:prstGeom>
        </p:spPr>
        <p:txBody>
          <a:bodyPr wrap="square" lIns="0" tIns="0" rIns="0" bIns="0" rtlCol="0" anchor="t">
            <a:spAutoFit/>
          </a:bodyPr>
          <a:lstStyle/>
          <a:p>
            <a:pPr>
              <a:lnSpc>
                <a:spcPts val="7616"/>
              </a:lnSpc>
            </a:pPr>
            <a:r>
              <a:rPr lang="en-US" sz="6000" spc="56" dirty="0">
                <a:solidFill>
                  <a:srgbClr val="FFFFFF"/>
                </a:solidFill>
                <a:latin typeface="Calibri" panose="020F0502020204030204" pitchFamily="34" charset="0"/>
                <a:cs typeface="Calibri" panose="020F0502020204030204" pitchFamily="34" charset="0"/>
              </a:rPr>
              <a:t>JUNIOR PROMOTION VS. CAR</a:t>
            </a:r>
          </a:p>
        </p:txBody>
      </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
        <p:nvSpPr>
          <p:cNvPr id="6" name="TextBox 5"/>
          <p:cNvSpPr txBox="1"/>
          <p:nvPr/>
        </p:nvSpPr>
        <p:spPr>
          <a:xfrm>
            <a:off x="1266524" y="2437493"/>
            <a:ext cx="15754951" cy="6494085"/>
          </a:xfrm>
          <a:prstGeom prst="rect">
            <a:avLst/>
          </a:prstGeom>
          <a:noFill/>
        </p:spPr>
        <p:txBody>
          <a:bodyPr wrap="square" rtlCol="0">
            <a:spAutoFit/>
          </a:bodyPr>
          <a:lstStyle/>
          <a:p>
            <a:pPr algn="ctr"/>
            <a:r>
              <a:rPr lang="en-US" sz="3200" dirty="0">
                <a:solidFill>
                  <a:srgbClr val="00295B"/>
                </a:solidFill>
              </a:rPr>
              <a:t>A junior promotion and </a:t>
            </a:r>
            <a:r>
              <a:rPr lang="en-US" sz="3200" b="1" dirty="0">
                <a:solidFill>
                  <a:srgbClr val="00295B"/>
                </a:solidFill>
              </a:rPr>
              <a:t>a CAR (continuing appointment review) </a:t>
            </a:r>
            <a:r>
              <a:rPr lang="en-US" sz="3200" dirty="0">
                <a:solidFill>
                  <a:srgbClr val="00295B"/>
                </a:solidFill>
              </a:rPr>
              <a:t>are two separate processes. </a:t>
            </a:r>
          </a:p>
          <a:p>
            <a:pPr algn="ctr"/>
            <a:r>
              <a:rPr lang="en-US" sz="3200" dirty="0">
                <a:solidFill>
                  <a:srgbClr val="00295B"/>
                </a:solidFill>
              </a:rPr>
              <a:t>It is NOT POSSIBLE to combine them.</a:t>
            </a:r>
          </a:p>
          <a:p>
            <a:pPr algn="ctr"/>
            <a:endParaRPr lang="en-US" sz="3200" dirty="0">
              <a:solidFill>
                <a:srgbClr val="00295B"/>
              </a:solidFill>
            </a:endParaRPr>
          </a:p>
          <a:p>
            <a:pPr algn="ctr"/>
            <a:r>
              <a:rPr lang="en-US" sz="3200" dirty="0">
                <a:solidFill>
                  <a:srgbClr val="00295B"/>
                </a:solidFill>
              </a:rPr>
              <a:t>A CAR is a </a:t>
            </a:r>
            <a:r>
              <a:rPr lang="en-US" sz="3200" b="1" dirty="0">
                <a:solidFill>
                  <a:srgbClr val="00295B"/>
                </a:solidFill>
              </a:rPr>
              <a:t>probationary review ONLY for full time faculty</a:t>
            </a:r>
            <a:r>
              <a:rPr lang="en-US" sz="3200" dirty="0">
                <a:solidFill>
                  <a:srgbClr val="00295B"/>
                </a:solidFill>
              </a:rPr>
              <a:t>. It should occur after their 3</a:t>
            </a:r>
            <a:r>
              <a:rPr lang="en-US" sz="3200" baseline="30000" dirty="0">
                <a:solidFill>
                  <a:srgbClr val="00295B"/>
                </a:solidFill>
              </a:rPr>
              <a:t>rd</a:t>
            </a:r>
            <a:r>
              <a:rPr lang="en-US" sz="3200" dirty="0">
                <a:solidFill>
                  <a:srgbClr val="00295B"/>
                </a:solidFill>
              </a:rPr>
              <a:t> year and before their 5</a:t>
            </a:r>
            <a:r>
              <a:rPr lang="en-US" sz="3200" baseline="30000" dirty="0">
                <a:solidFill>
                  <a:srgbClr val="00295B"/>
                </a:solidFill>
              </a:rPr>
              <a:t>th</a:t>
            </a:r>
            <a:r>
              <a:rPr lang="en-US" sz="3200" dirty="0">
                <a:solidFill>
                  <a:srgbClr val="00295B"/>
                </a:solidFill>
              </a:rPr>
              <a:t> year of appointment. Once approved, their appointment transfers to “continuing”. This review is designed as a “check in” to ensure that the faculty member has met the terms and conditions of their appointment to the Department. </a:t>
            </a:r>
          </a:p>
          <a:p>
            <a:pPr algn="ctr"/>
            <a:r>
              <a:rPr lang="en-US" sz="3200" dirty="0">
                <a:solidFill>
                  <a:srgbClr val="00295B"/>
                </a:solidFill>
              </a:rPr>
              <a:t>The application is much shorter than a junior promotion.</a:t>
            </a:r>
          </a:p>
          <a:p>
            <a:pPr algn="ctr"/>
            <a:endParaRPr lang="en-US" sz="3200" dirty="0">
              <a:solidFill>
                <a:srgbClr val="00295B"/>
              </a:solidFill>
            </a:endParaRPr>
          </a:p>
          <a:p>
            <a:pPr algn="ctr"/>
            <a:r>
              <a:rPr lang="en-US" sz="3200" dirty="0">
                <a:solidFill>
                  <a:srgbClr val="00295B"/>
                </a:solidFill>
              </a:rPr>
              <a:t>The CAR occurs on a yearly cycle and is due in the spring.</a:t>
            </a:r>
          </a:p>
          <a:p>
            <a:pPr algn="ctr"/>
            <a:r>
              <a:rPr lang="en-US" sz="3200" dirty="0">
                <a:solidFill>
                  <a:srgbClr val="00295B"/>
                </a:solidFill>
              </a:rPr>
              <a:t>Eligible faculty this year have already been contacted.</a:t>
            </a:r>
          </a:p>
          <a:p>
            <a:pPr algn="ctr"/>
            <a:endParaRPr lang="en-US" sz="3200" dirty="0">
              <a:solidFill>
                <a:srgbClr val="00295B"/>
              </a:solidFill>
            </a:endParaRPr>
          </a:p>
          <a:p>
            <a:pPr algn="ctr"/>
            <a:r>
              <a:rPr lang="en-US" sz="3200" dirty="0">
                <a:solidFill>
                  <a:srgbClr val="00295B"/>
                </a:solidFill>
              </a:rPr>
              <a:t>More info: </a:t>
            </a:r>
            <a:r>
              <a:rPr lang="en-US" sz="3200" dirty="0">
                <a:solidFill>
                  <a:srgbClr val="00295B"/>
                </a:solidFill>
                <a:hlinkClick r:id="rId4"/>
              </a:rPr>
              <a:t>https://www.dfcm.utoronto.ca/continuing-appointment-review-car</a:t>
            </a:r>
            <a:r>
              <a:rPr lang="en-US" sz="3200" dirty="0">
                <a:solidFill>
                  <a:srgbClr val="00295B"/>
                </a:solidFill>
              </a:rPr>
              <a:t> </a:t>
            </a:r>
          </a:p>
        </p:txBody>
      </p:sp>
    </p:spTree>
    <p:extLst>
      <p:ext uri="{BB962C8B-B14F-4D97-AF65-F5344CB8AC3E}">
        <p14:creationId xmlns:p14="http://schemas.microsoft.com/office/powerpoint/2010/main" val="85959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295B"/>
          </a:solidFill>
        </p:spPr>
      </p:sp>
      <p:sp>
        <p:nvSpPr>
          <p:cNvPr id="3" name="TextBox 3"/>
          <p:cNvSpPr txBox="1"/>
          <p:nvPr/>
        </p:nvSpPr>
        <p:spPr>
          <a:xfrm>
            <a:off x="746217" y="1055294"/>
            <a:ext cx="7422967" cy="8156079"/>
          </a:xfrm>
          <a:prstGeom prst="rect">
            <a:avLst/>
          </a:prstGeom>
        </p:spPr>
        <p:txBody>
          <a:bodyPr wrap="square" lIns="0" tIns="0" rIns="0" bIns="0" rtlCol="0" anchor="t">
            <a:spAutoFit/>
          </a:bodyPr>
          <a:lstStyle/>
          <a:p>
            <a:r>
              <a:rPr lang="en-US" sz="4400" spc="32" dirty="0">
                <a:solidFill>
                  <a:srgbClr val="F6F6F6"/>
                </a:solidFill>
                <a:latin typeface="Calibri" panose="020F0502020204030204" pitchFamily="34" charset="0"/>
                <a:cs typeface="Calibri" panose="020F0502020204030204" pitchFamily="34" charset="0"/>
              </a:rPr>
              <a:t>TAKE HOME MESSAGE</a:t>
            </a:r>
          </a:p>
          <a:p>
            <a:endParaRPr lang="en-US" sz="4400" spc="32" dirty="0">
              <a:solidFill>
                <a:srgbClr val="F6F6F6"/>
              </a:solidFill>
              <a:latin typeface="Calibri" panose="020F0502020204030204" pitchFamily="34" charset="0"/>
              <a:cs typeface="Calibri" panose="020F0502020204030204" pitchFamily="34" charset="0"/>
            </a:endParaRPr>
          </a:p>
          <a:p>
            <a:r>
              <a:rPr lang="en-US" sz="3400" b="1" spc="32" dirty="0">
                <a:solidFill>
                  <a:srgbClr val="F6F6F6"/>
                </a:solidFill>
                <a:latin typeface="Calibri" panose="020F0502020204030204" pitchFamily="34" charset="0"/>
                <a:cs typeface="Calibri" panose="020F0502020204030204" pitchFamily="34" charset="0"/>
              </a:rPr>
              <a:t>Meet with:</a:t>
            </a:r>
          </a:p>
          <a:p>
            <a:pPr marL="457200" indent="-457200">
              <a:buFont typeface="Arial" panose="020B0604020202020204" pitchFamily="34" charset="0"/>
              <a:buChar char="•"/>
            </a:pPr>
            <a:r>
              <a:rPr lang="en-US" sz="3000" spc="32" dirty="0">
                <a:solidFill>
                  <a:srgbClr val="F6F6F6"/>
                </a:solidFill>
                <a:latin typeface="Calibri" panose="020F0502020204030204" pitchFamily="34" charset="0"/>
                <a:cs typeface="Calibri" panose="020F0502020204030204" pitchFamily="34" charset="0"/>
              </a:rPr>
              <a:t>Your Chief</a:t>
            </a:r>
          </a:p>
          <a:p>
            <a:pPr marL="457200" indent="-457200">
              <a:buFont typeface="Arial" panose="020B0604020202020204" pitchFamily="34" charset="0"/>
              <a:buChar char="•"/>
            </a:pPr>
            <a:r>
              <a:rPr lang="en-US" sz="3000" spc="32" dirty="0">
                <a:solidFill>
                  <a:srgbClr val="F6F6F6"/>
                </a:solidFill>
                <a:latin typeface="Calibri" panose="020F0502020204030204" pitchFamily="34" charset="0"/>
                <a:cs typeface="Calibri" panose="020F0502020204030204" pitchFamily="34" charset="0"/>
              </a:rPr>
              <a:t>Your FD Lead</a:t>
            </a:r>
          </a:p>
          <a:p>
            <a:pPr marL="457200" indent="-457200">
              <a:buFont typeface="Arial" panose="020B0604020202020204" pitchFamily="34" charset="0"/>
              <a:buChar char="•"/>
            </a:pPr>
            <a:r>
              <a:rPr lang="en-US" sz="3000" spc="32" dirty="0">
                <a:solidFill>
                  <a:srgbClr val="F6F6F6"/>
                </a:solidFill>
                <a:latin typeface="Calibri" panose="020F0502020204030204" pitchFamily="34" charset="0"/>
                <a:cs typeface="Calibri" panose="020F0502020204030204" pitchFamily="34" charset="0"/>
              </a:rPr>
              <a:t>Think about working with a peer or mentor to work on your dossier and set goals</a:t>
            </a:r>
          </a:p>
          <a:p>
            <a:endParaRPr lang="en-US" sz="3000" spc="32" dirty="0">
              <a:solidFill>
                <a:srgbClr val="F6F6F6"/>
              </a:solidFill>
              <a:latin typeface="Calibri" panose="020F0502020204030204" pitchFamily="34" charset="0"/>
              <a:cs typeface="Calibri" panose="020F0502020204030204" pitchFamily="34" charset="0"/>
            </a:endParaRPr>
          </a:p>
          <a:p>
            <a:r>
              <a:rPr lang="en-US" sz="3400" b="1" spc="32" dirty="0">
                <a:solidFill>
                  <a:srgbClr val="F6F6F6"/>
                </a:solidFill>
                <a:latin typeface="Calibri" panose="020F0502020204030204" pitchFamily="34" charset="0"/>
                <a:cs typeface="Calibri" panose="020F0502020204030204" pitchFamily="34" charset="0"/>
              </a:rPr>
              <a:t>Get started:</a:t>
            </a:r>
          </a:p>
          <a:p>
            <a:pPr marL="457200" indent="-457200">
              <a:buFont typeface="Wingdings" panose="05000000000000000000" pitchFamily="2" charset="2"/>
              <a:buChar char="ü"/>
            </a:pPr>
            <a:r>
              <a:rPr lang="en-US" sz="3000" spc="32" dirty="0">
                <a:solidFill>
                  <a:srgbClr val="F6F6F6"/>
                </a:solidFill>
                <a:latin typeface="Calibri" panose="020F0502020204030204" pitchFamily="34" charset="0"/>
                <a:cs typeface="Calibri" panose="020F0502020204030204" pitchFamily="34" charset="0"/>
              </a:rPr>
              <a:t>Update your CV</a:t>
            </a:r>
          </a:p>
          <a:p>
            <a:pPr marL="457200" indent="-457200">
              <a:buFont typeface="Wingdings" panose="05000000000000000000" pitchFamily="2" charset="2"/>
              <a:buChar char="ü"/>
            </a:pPr>
            <a:r>
              <a:rPr lang="en-US" sz="3000" spc="32" dirty="0">
                <a:solidFill>
                  <a:srgbClr val="F6F6F6"/>
                </a:solidFill>
                <a:latin typeface="Calibri" panose="020F0502020204030204" pitchFamily="34" charset="0"/>
                <a:cs typeface="Calibri" panose="020F0502020204030204" pitchFamily="34" charset="0"/>
              </a:rPr>
              <a:t>Update your Teaching Dossier</a:t>
            </a:r>
          </a:p>
          <a:p>
            <a:pPr marL="457200" indent="-457200">
              <a:buFont typeface="Wingdings" panose="05000000000000000000" pitchFamily="2" charset="2"/>
              <a:buChar char="ü"/>
            </a:pPr>
            <a:r>
              <a:rPr lang="en-US" sz="3000" spc="32" dirty="0">
                <a:solidFill>
                  <a:srgbClr val="F6F6F6"/>
                </a:solidFill>
                <a:latin typeface="Calibri" panose="020F0502020204030204" pitchFamily="34" charset="0"/>
                <a:cs typeface="Calibri" panose="020F0502020204030204" pitchFamily="34" charset="0"/>
              </a:rPr>
              <a:t>Visit our website for templates &amp; forms</a:t>
            </a:r>
          </a:p>
          <a:p>
            <a:pPr marL="457200" indent="-457200">
              <a:buFont typeface="Wingdings" panose="05000000000000000000" pitchFamily="2" charset="2"/>
              <a:buChar char="ü"/>
            </a:pPr>
            <a:r>
              <a:rPr lang="en-US" sz="3000" spc="32" dirty="0">
                <a:solidFill>
                  <a:srgbClr val="F6F6F6"/>
                </a:solidFill>
                <a:latin typeface="Calibri" panose="020F0502020204030204" pitchFamily="34" charset="0"/>
                <a:cs typeface="Calibri" panose="020F0502020204030204" pitchFamily="34" charset="0"/>
              </a:rPr>
              <a:t>Collect your TES</a:t>
            </a:r>
          </a:p>
          <a:p>
            <a:pPr marL="457200" indent="-457200">
              <a:buFont typeface="Wingdings" panose="05000000000000000000" pitchFamily="2" charset="2"/>
              <a:buChar char="ü"/>
            </a:pPr>
            <a:r>
              <a:rPr lang="en-US" sz="3000" spc="32" dirty="0">
                <a:solidFill>
                  <a:srgbClr val="F6F6F6"/>
                </a:solidFill>
                <a:latin typeface="Calibri" panose="020F0502020204030204" pitchFamily="34" charset="0"/>
                <a:cs typeface="Calibri" panose="020F0502020204030204" pitchFamily="34" charset="0"/>
              </a:rPr>
              <a:t>Organize your work and start an electronic filing system for yourself</a:t>
            </a:r>
          </a:p>
          <a:p>
            <a:endParaRPr lang="en-US" sz="4400" spc="32" dirty="0">
              <a:solidFill>
                <a:srgbClr val="F6F6F6"/>
              </a:solidFill>
              <a:latin typeface="Calibri" panose="020F0502020204030204" pitchFamily="34" charset="0"/>
              <a:cs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B8E66E9C-D671-4CFA-A3D4-171723706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1"/>
            <a:ext cx="3886200" cy="85498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2222" t="1708" r="18520" b="346"/>
          <a:stretch/>
        </p:blipFill>
        <p:spPr>
          <a:xfrm>
            <a:off x="8915400" y="-38100"/>
            <a:ext cx="9372600" cy="10327640"/>
          </a:xfrm>
          <a:prstGeom prst="rect">
            <a:avLst/>
          </a:prstGeom>
        </p:spPr>
      </p:pic>
    </p:spTree>
    <p:extLst>
      <p:ext uri="{BB962C8B-B14F-4D97-AF65-F5344CB8AC3E}">
        <p14:creationId xmlns:p14="http://schemas.microsoft.com/office/powerpoint/2010/main" val="357006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295B"/>
          </a:solidFill>
        </p:spPr>
      </p:sp>
      <p:sp>
        <p:nvSpPr>
          <p:cNvPr id="3" name="TextBox 3"/>
          <p:cNvSpPr txBox="1"/>
          <p:nvPr/>
        </p:nvSpPr>
        <p:spPr>
          <a:xfrm>
            <a:off x="1544787" y="4069715"/>
            <a:ext cx="6665614" cy="2128788"/>
          </a:xfrm>
          <a:prstGeom prst="rect">
            <a:avLst/>
          </a:prstGeom>
        </p:spPr>
        <p:txBody>
          <a:bodyPr lIns="0" tIns="0" rIns="0" bIns="0" rtlCol="0" anchor="t">
            <a:spAutoFit/>
          </a:bodyPr>
          <a:lstStyle/>
          <a:p>
            <a:pPr>
              <a:lnSpc>
                <a:spcPts val="8320"/>
              </a:lnSpc>
            </a:pPr>
            <a:r>
              <a:rPr lang="en-US" sz="6400" dirty="0">
                <a:solidFill>
                  <a:srgbClr val="F6F6F6"/>
                </a:solidFill>
                <a:latin typeface="Calibri" panose="020F0502020204030204" pitchFamily="34" charset="0"/>
                <a:cs typeface="Calibri" panose="020F0502020204030204" pitchFamily="34" charset="0"/>
              </a:rPr>
              <a:t>WORKSHOP</a:t>
            </a:r>
          </a:p>
          <a:p>
            <a:pPr>
              <a:lnSpc>
                <a:spcPts val="8320"/>
              </a:lnSpc>
            </a:pPr>
            <a:r>
              <a:rPr lang="en-US" sz="6400" dirty="0">
                <a:solidFill>
                  <a:srgbClr val="F6F6F6"/>
                </a:solidFill>
                <a:latin typeface="Calibri" panose="020F0502020204030204" pitchFamily="34" charset="0"/>
                <a:cs typeface="Calibri" panose="020F0502020204030204" pitchFamily="34" charset="0"/>
              </a:rPr>
              <a:t>AGENDA</a:t>
            </a:r>
          </a:p>
        </p:txBody>
      </p:sp>
      <p:grpSp>
        <p:nvGrpSpPr>
          <p:cNvPr id="4" name="Group 4"/>
          <p:cNvGrpSpPr/>
          <p:nvPr/>
        </p:nvGrpSpPr>
        <p:grpSpPr>
          <a:xfrm>
            <a:off x="10447183" y="723900"/>
            <a:ext cx="6812117" cy="4933030"/>
            <a:chOff x="-2" y="-57149"/>
            <a:chExt cx="9082822" cy="5500378"/>
          </a:xfrm>
        </p:grpSpPr>
        <p:sp>
          <p:nvSpPr>
            <p:cNvPr id="5" name="TextBox 5"/>
            <p:cNvSpPr txBox="1"/>
            <p:nvPr/>
          </p:nvSpPr>
          <p:spPr>
            <a:xfrm>
              <a:off x="0" y="1718136"/>
              <a:ext cx="9082820" cy="648670"/>
            </a:xfrm>
            <a:prstGeom prst="rect">
              <a:avLst/>
            </a:prstGeom>
          </p:spPr>
          <p:txBody>
            <a:bodyPr lIns="0" tIns="0" rIns="0" bIns="0" rtlCol="0" anchor="t">
              <a:spAutoFit/>
            </a:bodyPr>
            <a:lstStyle/>
            <a:p>
              <a:pPr>
                <a:lnSpc>
                  <a:spcPts val="4480"/>
                </a:lnSpc>
              </a:pPr>
              <a:r>
                <a:rPr lang="en-US" sz="4000" dirty="0">
                  <a:solidFill>
                    <a:srgbClr val="00295B"/>
                  </a:solidFill>
                  <a:latin typeface="Calibri" panose="020F0502020204030204" pitchFamily="34" charset="0"/>
                  <a:cs typeface="Calibri" panose="020F0502020204030204" pitchFamily="34" charset="0"/>
                </a:rPr>
                <a:t>OVERVIEW</a:t>
              </a:r>
            </a:p>
          </p:txBody>
        </p:sp>
        <p:sp>
          <p:nvSpPr>
            <p:cNvPr id="6" name="TextBox 6"/>
            <p:cNvSpPr txBox="1"/>
            <p:nvPr/>
          </p:nvSpPr>
          <p:spPr>
            <a:xfrm>
              <a:off x="0" y="2516830"/>
              <a:ext cx="9082820" cy="1029522"/>
            </a:xfrm>
            <a:prstGeom prst="rect">
              <a:avLst/>
            </a:prstGeom>
          </p:spPr>
          <p:txBody>
            <a:bodyPr lIns="0" tIns="0" rIns="0" bIns="0" rtlCol="0" anchor="t">
              <a:spAutoFit/>
            </a:bodyPr>
            <a:lstStyle/>
            <a:p>
              <a:pPr>
                <a:lnSpc>
                  <a:spcPts val="3600"/>
                </a:lnSpc>
              </a:pPr>
              <a:r>
                <a:rPr lang="en-US" sz="2800" spc="24" dirty="0">
                  <a:solidFill>
                    <a:srgbClr val="303030"/>
                  </a:solidFill>
                  <a:latin typeface="Calibri" panose="020F0502020204030204" pitchFamily="34" charset="0"/>
                  <a:cs typeface="Calibri" panose="020F0502020204030204" pitchFamily="34" charset="0"/>
                </a:rPr>
                <a:t>What is a junior promotion in the Faculty of Medicine?</a:t>
              </a:r>
            </a:p>
          </p:txBody>
        </p:sp>
        <p:sp>
          <p:nvSpPr>
            <p:cNvPr id="7" name="TextBox 7"/>
            <p:cNvSpPr txBox="1"/>
            <p:nvPr/>
          </p:nvSpPr>
          <p:spPr>
            <a:xfrm>
              <a:off x="-1" y="4198806"/>
              <a:ext cx="9082820" cy="648670"/>
            </a:xfrm>
            <a:prstGeom prst="rect">
              <a:avLst/>
            </a:prstGeom>
          </p:spPr>
          <p:txBody>
            <a:bodyPr lIns="0" tIns="0" rIns="0" bIns="0" rtlCol="0" anchor="t">
              <a:spAutoFit/>
            </a:bodyPr>
            <a:lstStyle/>
            <a:p>
              <a:pPr>
                <a:lnSpc>
                  <a:spcPts val="4480"/>
                </a:lnSpc>
              </a:pPr>
              <a:r>
                <a:rPr lang="en-US" sz="4000" dirty="0">
                  <a:solidFill>
                    <a:srgbClr val="00295B"/>
                  </a:solidFill>
                  <a:latin typeface="Calibri" panose="020F0502020204030204" pitchFamily="34" charset="0"/>
                  <a:cs typeface="Calibri" panose="020F0502020204030204" pitchFamily="34" charset="0"/>
                </a:rPr>
                <a:t>CRITERIA</a:t>
              </a:r>
            </a:p>
          </p:txBody>
        </p:sp>
        <p:sp>
          <p:nvSpPr>
            <p:cNvPr id="8" name="TextBox 8"/>
            <p:cNvSpPr txBox="1"/>
            <p:nvPr/>
          </p:nvSpPr>
          <p:spPr>
            <a:xfrm>
              <a:off x="-2" y="4951490"/>
              <a:ext cx="9082819" cy="491739"/>
            </a:xfrm>
            <a:prstGeom prst="rect">
              <a:avLst/>
            </a:prstGeom>
          </p:spPr>
          <p:txBody>
            <a:bodyPr lIns="0" tIns="0" rIns="0" bIns="0" rtlCol="0" anchor="t">
              <a:spAutoFit/>
            </a:bodyPr>
            <a:lstStyle/>
            <a:p>
              <a:pPr>
                <a:lnSpc>
                  <a:spcPts val="3600"/>
                </a:lnSpc>
              </a:pPr>
              <a:r>
                <a:rPr lang="en-US" sz="2800" spc="24" dirty="0">
                  <a:solidFill>
                    <a:srgbClr val="303030"/>
                  </a:solidFill>
                  <a:latin typeface="Calibri" panose="020F0502020204030204" pitchFamily="34" charset="0"/>
                  <a:cs typeface="Calibri" panose="020F0502020204030204" pitchFamily="34" charset="0"/>
                </a:rPr>
                <a:t>Outlining criteria and documents required</a:t>
              </a:r>
            </a:p>
          </p:txBody>
        </p:sp>
        <p:sp>
          <p:nvSpPr>
            <p:cNvPr id="9" name="TextBox 9"/>
            <p:cNvSpPr txBox="1"/>
            <p:nvPr/>
          </p:nvSpPr>
          <p:spPr>
            <a:xfrm>
              <a:off x="0" y="-57149"/>
              <a:ext cx="9082820" cy="648670"/>
            </a:xfrm>
            <a:prstGeom prst="rect">
              <a:avLst/>
            </a:prstGeom>
          </p:spPr>
          <p:txBody>
            <a:bodyPr lIns="0" tIns="0" rIns="0" bIns="0" rtlCol="0" anchor="t">
              <a:spAutoFit/>
            </a:bodyPr>
            <a:lstStyle/>
            <a:p>
              <a:pPr>
                <a:lnSpc>
                  <a:spcPts val="4480"/>
                </a:lnSpc>
              </a:pPr>
              <a:r>
                <a:rPr lang="en-US" sz="4000" dirty="0">
                  <a:solidFill>
                    <a:srgbClr val="00295B"/>
                  </a:solidFill>
                  <a:latin typeface="Calibri" panose="020F0502020204030204" pitchFamily="34" charset="0"/>
                  <a:cs typeface="Calibri" panose="020F0502020204030204" pitchFamily="34" charset="0"/>
                </a:rPr>
                <a:t>WELCOME</a:t>
              </a:r>
            </a:p>
          </p:txBody>
        </p:sp>
        <p:sp>
          <p:nvSpPr>
            <p:cNvPr id="10" name="TextBox 10"/>
            <p:cNvSpPr txBox="1"/>
            <p:nvPr/>
          </p:nvSpPr>
          <p:spPr>
            <a:xfrm>
              <a:off x="0" y="703378"/>
              <a:ext cx="9082820" cy="491739"/>
            </a:xfrm>
            <a:prstGeom prst="rect">
              <a:avLst/>
            </a:prstGeom>
          </p:spPr>
          <p:txBody>
            <a:bodyPr lIns="0" tIns="0" rIns="0" bIns="0" rtlCol="0" anchor="t">
              <a:spAutoFit/>
            </a:bodyPr>
            <a:lstStyle/>
            <a:p>
              <a:pPr>
                <a:lnSpc>
                  <a:spcPts val="3600"/>
                </a:lnSpc>
              </a:pPr>
              <a:r>
                <a:rPr lang="en-US" sz="2800" spc="24" dirty="0">
                  <a:solidFill>
                    <a:srgbClr val="303030"/>
                  </a:solidFill>
                  <a:latin typeface="Calibri" panose="020F0502020204030204" pitchFamily="34" charset="0"/>
                  <a:cs typeface="Calibri" panose="020F0502020204030204" pitchFamily="34" charset="0"/>
                </a:rPr>
                <a:t>Goals of the workshop</a:t>
              </a:r>
            </a:p>
          </p:txBody>
        </p:sp>
      </p:grpSp>
      <p:pic>
        <p:nvPicPr>
          <p:cNvPr id="12" name="Picture 11" descr="Text&#10;&#10;Description automatically generated">
            <a:extLst>
              <a:ext uri="{FF2B5EF4-FFF2-40B4-BE49-F238E27FC236}">
                <a16:creationId xmlns:a16="http://schemas.microsoft.com/office/drawing/2014/main" id="{B8E66E9C-D671-4CFA-A3D4-171723706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1"/>
            <a:ext cx="3886200" cy="854987"/>
          </a:xfrm>
          <a:prstGeom prst="rect">
            <a:avLst/>
          </a:prstGeom>
        </p:spPr>
      </p:pic>
      <p:sp>
        <p:nvSpPr>
          <p:cNvPr id="13" name="TextBox 7"/>
          <p:cNvSpPr txBox="1"/>
          <p:nvPr/>
        </p:nvSpPr>
        <p:spPr>
          <a:xfrm>
            <a:off x="10447183" y="6289261"/>
            <a:ext cx="6812115" cy="577081"/>
          </a:xfrm>
          <a:prstGeom prst="rect">
            <a:avLst/>
          </a:prstGeom>
        </p:spPr>
        <p:txBody>
          <a:bodyPr lIns="0" tIns="0" rIns="0" bIns="0" rtlCol="0" anchor="t">
            <a:spAutoFit/>
          </a:bodyPr>
          <a:lstStyle/>
          <a:p>
            <a:pPr>
              <a:lnSpc>
                <a:spcPts val="4480"/>
              </a:lnSpc>
            </a:pPr>
            <a:r>
              <a:rPr lang="en-US" sz="4000" dirty="0">
                <a:solidFill>
                  <a:srgbClr val="00295B"/>
                </a:solidFill>
                <a:latin typeface="Calibri" panose="020F0502020204030204" pitchFamily="34" charset="0"/>
                <a:cs typeface="Calibri" panose="020F0502020204030204" pitchFamily="34" charset="0"/>
              </a:rPr>
              <a:t>STEPS</a:t>
            </a:r>
          </a:p>
        </p:txBody>
      </p:sp>
      <p:sp>
        <p:nvSpPr>
          <p:cNvPr id="14" name="TextBox 8"/>
          <p:cNvSpPr txBox="1"/>
          <p:nvPr/>
        </p:nvSpPr>
        <p:spPr>
          <a:xfrm>
            <a:off x="10447183" y="6999690"/>
            <a:ext cx="6812115" cy="441018"/>
          </a:xfrm>
          <a:prstGeom prst="rect">
            <a:avLst/>
          </a:prstGeom>
        </p:spPr>
        <p:txBody>
          <a:bodyPr lIns="0" tIns="0" rIns="0" bIns="0" rtlCol="0" anchor="t">
            <a:spAutoFit/>
          </a:bodyPr>
          <a:lstStyle/>
          <a:p>
            <a:pPr>
              <a:lnSpc>
                <a:spcPts val="3600"/>
              </a:lnSpc>
            </a:pPr>
            <a:r>
              <a:rPr lang="en-US" sz="2800" spc="24" dirty="0">
                <a:solidFill>
                  <a:srgbClr val="303030"/>
                </a:solidFill>
                <a:latin typeface="Calibri" panose="020F0502020204030204" pitchFamily="34" charset="0"/>
                <a:cs typeface="Calibri" panose="020F0502020204030204" pitchFamily="34" charset="0"/>
              </a:rPr>
              <a:t>How to get started &amp; take-home message</a:t>
            </a:r>
          </a:p>
        </p:txBody>
      </p:sp>
      <p:sp>
        <p:nvSpPr>
          <p:cNvPr id="15" name="TextBox 7"/>
          <p:cNvSpPr txBox="1"/>
          <p:nvPr/>
        </p:nvSpPr>
        <p:spPr>
          <a:xfrm>
            <a:off x="10447182" y="8069291"/>
            <a:ext cx="6812115" cy="577081"/>
          </a:xfrm>
          <a:prstGeom prst="rect">
            <a:avLst/>
          </a:prstGeom>
        </p:spPr>
        <p:txBody>
          <a:bodyPr lIns="0" tIns="0" rIns="0" bIns="0" rtlCol="0" anchor="t">
            <a:spAutoFit/>
          </a:bodyPr>
          <a:lstStyle/>
          <a:p>
            <a:pPr>
              <a:lnSpc>
                <a:spcPts val="4480"/>
              </a:lnSpc>
            </a:pPr>
            <a:r>
              <a:rPr lang="en-US" sz="4000" dirty="0">
                <a:solidFill>
                  <a:srgbClr val="00295B"/>
                </a:solidFill>
                <a:latin typeface="Calibri" panose="020F0502020204030204" pitchFamily="34" charset="0"/>
                <a:cs typeface="Calibri" panose="020F0502020204030204" pitchFamily="34" charset="0"/>
              </a:rPr>
              <a:t>Q&amp;A</a:t>
            </a:r>
          </a:p>
        </p:txBody>
      </p:sp>
      <p:sp>
        <p:nvSpPr>
          <p:cNvPr id="16" name="TextBox 8"/>
          <p:cNvSpPr txBox="1"/>
          <p:nvPr/>
        </p:nvSpPr>
        <p:spPr>
          <a:xfrm>
            <a:off x="10447182" y="8765348"/>
            <a:ext cx="6812115" cy="441018"/>
          </a:xfrm>
          <a:prstGeom prst="rect">
            <a:avLst/>
          </a:prstGeom>
        </p:spPr>
        <p:txBody>
          <a:bodyPr lIns="0" tIns="0" rIns="0" bIns="0" rtlCol="0" anchor="t">
            <a:spAutoFit/>
          </a:bodyPr>
          <a:lstStyle/>
          <a:p>
            <a:pPr>
              <a:lnSpc>
                <a:spcPts val="3600"/>
              </a:lnSpc>
            </a:pPr>
            <a:r>
              <a:rPr lang="en-US" sz="2800" spc="24" dirty="0">
                <a:solidFill>
                  <a:srgbClr val="303030"/>
                </a:solidFill>
                <a:latin typeface="Calibri" panose="020F0502020204030204" pitchFamily="34" charset="0"/>
                <a:cs typeface="Calibri" panose="020F0502020204030204" pitchFamily="34" charset="0"/>
              </a:rPr>
              <a:t>Question and answer period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522EDBA6-1F51-4A72-B610-A373A2C9D1B9}"/>
              </a:ext>
            </a:extLst>
          </p:cNvPr>
          <p:cNvGrpSpPr/>
          <p:nvPr/>
        </p:nvGrpSpPr>
        <p:grpSpPr>
          <a:xfrm>
            <a:off x="5166" y="-5812"/>
            <a:ext cx="18282834" cy="1946516"/>
            <a:chOff x="0" y="0"/>
            <a:chExt cx="4050101" cy="629939"/>
          </a:xfrm>
          <a:solidFill>
            <a:srgbClr val="00295B"/>
          </a:solidFill>
        </p:grpSpPr>
        <p:sp>
          <p:nvSpPr>
            <p:cNvPr id="6" name="Freeform 10">
              <a:extLst>
                <a:ext uri="{FF2B5EF4-FFF2-40B4-BE49-F238E27FC236}">
                  <a16:creationId xmlns:a16="http://schemas.microsoft.com/office/drawing/2014/main" id="{B6B56C10-2751-48A4-9ABE-57DB67585FC5}"/>
                </a:ext>
              </a:extLst>
            </p:cNvPr>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7" name="TextBox 11">
            <a:extLst>
              <a:ext uri="{FF2B5EF4-FFF2-40B4-BE49-F238E27FC236}">
                <a16:creationId xmlns:a16="http://schemas.microsoft.com/office/drawing/2014/main" id="{A5D17B4D-3579-40CA-A43D-FAD8E688AA24}"/>
              </a:ext>
            </a:extLst>
          </p:cNvPr>
          <p:cNvSpPr txBox="1"/>
          <p:nvPr/>
        </p:nvSpPr>
        <p:spPr>
          <a:xfrm>
            <a:off x="1059697" y="477261"/>
            <a:ext cx="10579196" cy="974626"/>
          </a:xfrm>
          <a:prstGeom prst="rect">
            <a:avLst/>
          </a:prstGeom>
        </p:spPr>
        <p:txBody>
          <a:bodyPr lIns="0" tIns="0" rIns="0" bIns="0" rtlCol="0" anchor="t">
            <a:spAutoFit/>
          </a:bodyPr>
          <a:lstStyle/>
          <a:p>
            <a:pPr>
              <a:lnSpc>
                <a:spcPts val="7616"/>
              </a:lnSpc>
            </a:pPr>
            <a:r>
              <a:rPr lang="en-US" sz="6400" spc="56" dirty="0">
                <a:solidFill>
                  <a:srgbClr val="FFFFFF"/>
                </a:solidFill>
                <a:latin typeface="Calibri" panose="020F0502020204030204" pitchFamily="34" charset="0"/>
                <a:cs typeface="Calibri" panose="020F0502020204030204" pitchFamily="34" charset="0"/>
              </a:rPr>
              <a:t>VIDEO SERIES</a:t>
            </a:r>
          </a:p>
        </p:txBody>
      </p:sp>
      <p:pic>
        <p:nvPicPr>
          <p:cNvPr id="9" name="Picture 8" descr="Text&#10;&#10;Description automatically generated">
            <a:extLst>
              <a:ext uri="{FF2B5EF4-FFF2-40B4-BE49-F238E27FC236}">
                <a16:creationId xmlns:a16="http://schemas.microsoft.com/office/drawing/2014/main" id="{3FB3F0FE-D7C2-4C5D-95A1-81D70DE3D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
        <p:nvSpPr>
          <p:cNvPr id="3" name="Rectangle 2"/>
          <p:cNvSpPr/>
          <p:nvPr/>
        </p:nvSpPr>
        <p:spPr>
          <a:xfrm>
            <a:off x="3581400" y="2331783"/>
            <a:ext cx="11379446" cy="1169551"/>
          </a:xfrm>
          <a:prstGeom prst="rect">
            <a:avLst/>
          </a:prstGeom>
        </p:spPr>
        <p:txBody>
          <a:bodyPr wrap="square">
            <a:spAutoFit/>
          </a:bodyPr>
          <a:lstStyle/>
          <a:p>
            <a:pPr algn="ctr"/>
            <a:r>
              <a:rPr lang="en-US" sz="3500" dirty="0">
                <a:solidFill>
                  <a:srgbClr val="002060"/>
                </a:solidFill>
              </a:rPr>
              <a:t>The DFCM is pleased to provide FOUR VIDEOS interviewing</a:t>
            </a:r>
          </a:p>
          <a:p>
            <a:pPr algn="ctr"/>
            <a:r>
              <a:rPr lang="en-US" sz="3500" dirty="0">
                <a:solidFill>
                  <a:srgbClr val="002060"/>
                </a:solidFill>
              </a:rPr>
              <a:t>DFCM faculty on junior promotions: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239" y="4255624"/>
            <a:ext cx="4264758" cy="4264758"/>
          </a:xfrm>
          <a:prstGeom prst="rect">
            <a:avLst/>
          </a:prstGeom>
        </p:spPr>
      </p:pic>
      <p:sp>
        <p:nvSpPr>
          <p:cNvPr id="8" name="TextBox 7"/>
          <p:cNvSpPr txBox="1"/>
          <p:nvPr/>
        </p:nvSpPr>
        <p:spPr>
          <a:xfrm>
            <a:off x="8153400" y="4057622"/>
            <a:ext cx="9296400" cy="4785926"/>
          </a:xfrm>
          <a:prstGeom prst="rect">
            <a:avLst/>
          </a:prstGeom>
          <a:noFill/>
        </p:spPr>
        <p:txBody>
          <a:bodyPr wrap="square" rtlCol="0">
            <a:spAutoFit/>
          </a:bodyPr>
          <a:lstStyle/>
          <a:p>
            <a:r>
              <a:rPr lang="en-US" sz="3500" b="1" dirty="0">
                <a:solidFill>
                  <a:srgbClr val="002060"/>
                </a:solidFill>
              </a:rPr>
              <a:t>TOPICS:</a:t>
            </a:r>
          </a:p>
          <a:p>
            <a:endParaRPr lang="en-US" sz="3000" dirty="0">
              <a:solidFill>
                <a:srgbClr val="002060"/>
              </a:solidFill>
            </a:endParaRPr>
          </a:p>
          <a:p>
            <a:pPr marL="342900" indent="-342900">
              <a:buAutoNum type="arabicPeriod"/>
            </a:pPr>
            <a:r>
              <a:rPr lang="en-US" sz="3000" dirty="0">
                <a:solidFill>
                  <a:srgbClr val="002060"/>
                </a:solidFill>
              </a:rPr>
              <a:t>Junior Promotion – what has this meant to you?</a:t>
            </a:r>
          </a:p>
          <a:p>
            <a:pPr marL="342900" indent="-342900">
              <a:buAutoNum type="arabicPeriod"/>
            </a:pPr>
            <a:r>
              <a:rPr lang="en-US" sz="3000" dirty="0">
                <a:solidFill>
                  <a:srgbClr val="002060"/>
                </a:solidFill>
              </a:rPr>
              <a:t>Junior Promotion – who has helped you?</a:t>
            </a:r>
          </a:p>
          <a:p>
            <a:pPr marL="342900" indent="-342900">
              <a:buAutoNum type="arabicPeriod"/>
            </a:pPr>
            <a:r>
              <a:rPr lang="en-US" sz="3000" dirty="0">
                <a:solidFill>
                  <a:srgbClr val="002060"/>
                </a:solidFill>
              </a:rPr>
              <a:t>Junior Promotion – do you have any advice for others?</a:t>
            </a:r>
          </a:p>
          <a:p>
            <a:pPr marL="342900" indent="-342900">
              <a:buAutoNum type="arabicPeriod"/>
            </a:pPr>
            <a:r>
              <a:rPr lang="en-US" sz="3000" dirty="0">
                <a:solidFill>
                  <a:srgbClr val="002060"/>
                </a:solidFill>
              </a:rPr>
              <a:t>How to make junior promotions easer</a:t>
            </a:r>
          </a:p>
          <a:p>
            <a:endParaRPr lang="en-US" sz="3000" dirty="0">
              <a:solidFill>
                <a:srgbClr val="002060"/>
              </a:solidFill>
            </a:endParaRPr>
          </a:p>
          <a:p>
            <a:endParaRPr lang="en-US" sz="3000" dirty="0">
              <a:solidFill>
                <a:srgbClr val="002060"/>
              </a:solidFill>
            </a:endParaRPr>
          </a:p>
          <a:p>
            <a:r>
              <a:rPr lang="en-US" sz="3000" dirty="0">
                <a:solidFill>
                  <a:srgbClr val="002060"/>
                </a:solidFill>
              </a:rPr>
              <a:t>Please watch via our website: </a:t>
            </a:r>
            <a:r>
              <a:rPr lang="en-US" sz="3000" dirty="0">
                <a:solidFill>
                  <a:srgbClr val="002060"/>
                </a:solidFill>
                <a:hlinkClick r:id="rId5"/>
              </a:rPr>
              <a:t>https://www.dfcm.utoronto.ca/junior-promotion</a:t>
            </a:r>
            <a:r>
              <a:rPr lang="en-US" sz="3000" dirty="0">
                <a:solidFill>
                  <a:srgbClr val="002060"/>
                </a:solidFill>
              </a:rPr>
              <a:t> </a:t>
            </a:r>
          </a:p>
        </p:txBody>
      </p:sp>
    </p:spTree>
    <p:extLst>
      <p:ext uri="{BB962C8B-B14F-4D97-AF65-F5344CB8AC3E}">
        <p14:creationId xmlns:p14="http://schemas.microsoft.com/office/powerpoint/2010/main" val="3577366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1" descr="A group of people looking at a computer&#10;&#10;Description automatically generated">
            <a:extLst>
              <a:ext uri="{FF2B5EF4-FFF2-40B4-BE49-F238E27FC236}">
                <a16:creationId xmlns:a16="http://schemas.microsoft.com/office/drawing/2014/main" id="{26C109C7-25B4-47FC-8A5B-B4CED9413A01}"/>
              </a:ext>
            </a:extLst>
          </p:cNvPr>
          <p:cNvPicPr>
            <a:picLocks noChangeAspect="1"/>
          </p:cNvPicPr>
          <p:nvPr/>
        </p:nvPicPr>
        <p:blipFill rotWithShape="1">
          <a:blip r:embed="rId3">
            <a:extLst>
              <a:ext uri="{28A0092B-C50C-407E-A947-70E740481C1C}">
                <a14:useLocalDpi xmlns:a14="http://schemas.microsoft.com/office/drawing/2010/main" val="0"/>
              </a:ext>
            </a:extLst>
          </a:blip>
          <a:srcRect l="8681" t="148" r="32206" b="-148"/>
          <a:stretch/>
        </p:blipFill>
        <p:spPr>
          <a:xfrm flipH="1">
            <a:off x="9144000" y="-10114"/>
            <a:ext cx="9144000" cy="10312400"/>
          </a:xfrm>
          <a:prstGeom prst="rect">
            <a:avLst/>
          </a:prstGeom>
        </p:spPr>
      </p:pic>
      <p:grpSp>
        <p:nvGrpSpPr>
          <p:cNvPr id="3" name="Group 3"/>
          <p:cNvGrpSpPr/>
          <p:nvPr/>
        </p:nvGrpSpPr>
        <p:grpSpPr>
          <a:xfrm>
            <a:off x="0" y="2628900"/>
            <a:ext cx="10399170" cy="4703079"/>
            <a:chOff x="0" y="0"/>
            <a:chExt cx="13865560" cy="6270772"/>
          </a:xfrm>
          <a:solidFill>
            <a:srgbClr val="00295B"/>
          </a:solidFill>
        </p:grpSpPr>
        <p:sp>
          <p:nvSpPr>
            <p:cNvPr id="4" name="AutoShape 4"/>
            <p:cNvSpPr/>
            <p:nvPr/>
          </p:nvSpPr>
          <p:spPr>
            <a:xfrm>
              <a:off x="0" y="0"/>
              <a:ext cx="13865560" cy="6270772"/>
            </a:xfrm>
            <a:prstGeom prst="rect">
              <a:avLst/>
            </a:prstGeom>
            <a:grpFill/>
          </p:spPr>
        </p:sp>
        <p:sp>
          <p:nvSpPr>
            <p:cNvPr id="5" name="TextBox 5"/>
            <p:cNvSpPr txBox="1"/>
            <p:nvPr/>
          </p:nvSpPr>
          <p:spPr>
            <a:xfrm>
              <a:off x="2088408" y="2607931"/>
              <a:ext cx="10018579" cy="940610"/>
            </a:xfrm>
            <a:prstGeom prst="rect">
              <a:avLst/>
            </a:prstGeom>
            <a:grpFill/>
          </p:spPr>
          <p:txBody>
            <a:bodyPr lIns="0" tIns="0" rIns="0" bIns="0" rtlCol="0" anchor="t">
              <a:spAutoFit/>
            </a:bodyPr>
            <a:lstStyle/>
            <a:p>
              <a:pPr>
                <a:lnSpc>
                  <a:spcPts val="6099"/>
                </a:lnSpc>
              </a:pPr>
              <a:endParaRPr/>
            </a:p>
          </p:txBody>
        </p:sp>
      </p:grpSp>
      <p:grpSp>
        <p:nvGrpSpPr>
          <p:cNvPr id="6" name="Group 6"/>
          <p:cNvGrpSpPr/>
          <p:nvPr/>
        </p:nvGrpSpPr>
        <p:grpSpPr>
          <a:xfrm>
            <a:off x="1447800" y="4074851"/>
            <a:ext cx="8161675" cy="1885491"/>
            <a:chOff x="0" y="0"/>
            <a:chExt cx="10882234" cy="2513989"/>
          </a:xfrm>
        </p:grpSpPr>
        <p:sp>
          <p:nvSpPr>
            <p:cNvPr id="8" name="TextBox 8"/>
            <p:cNvSpPr txBox="1"/>
            <p:nvPr/>
          </p:nvSpPr>
          <p:spPr>
            <a:xfrm>
              <a:off x="0" y="1776778"/>
              <a:ext cx="10882234" cy="737211"/>
            </a:xfrm>
            <a:prstGeom prst="rect">
              <a:avLst/>
            </a:prstGeom>
          </p:spPr>
          <p:txBody>
            <a:bodyPr lIns="0" tIns="0" rIns="0" bIns="0" rtlCol="0" anchor="t">
              <a:spAutoFit/>
            </a:bodyPr>
            <a:lstStyle/>
            <a:p>
              <a:pPr>
                <a:lnSpc>
                  <a:spcPts val="4200"/>
                </a:lnSpc>
              </a:pPr>
              <a:r>
                <a:rPr lang="en-US" sz="4400" spc="21" dirty="0">
                  <a:solidFill>
                    <a:schemeClr val="bg1"/>
                  </a:solidFill>
                  <a:latin typeface="Calibri" panose="020F0502020204030204" pitchFamily="34" charset="0"/>
                  <a:cs typeface="Calibri" panose="020F0502020204030204" pitchFamily="34" charset="0"/>
                </a:rPr>
                <a:t>Questions?</a:t>
              </a:r>
            </a:p>
          </p:txBody>
        </p:sp>
        <p:sp>
          <p:nvSpPr>
            <p:cNvPr id="9" name="TextBox 9"/>
            <p:cNvSpPr txBox="1"/>
            <p:nvPr/>
          </p:nvSpPr>
          <p:spPr>
            <a:xfrm>
              <a:off x="0" y="0"/>
              <a:ext cx="10882234" cy="1276334"/>
            </a:xfrm>
            <a:prstGeom prst="rect">
              <a:avLst/>
            </a:prstGeom>
          </p:spPr>
          <p:txBody>
            <a:bodyPr lIns="0" tIns="0" rIns="0" bIns="0" rtlCol="0" anchor="t">
              <a:spAutoFit/>
            </a:bodyPr>
            <a:lstStyle/>
            <a:p>
              <a:pPr>
                <a:lnSpc>
                  <a:spcPts val="7680"/>
                </a:lnSpc>
              </a:pPr>
              <a:r>
                <a:rPr lang="en-US" sz="6400" dirty="0">
                  <a:solidFill>
                    <a:srgbClr val="F6F6F6"/>
                  </a:solidFill>
                  <a:latin typeface="Calibri" panose="020F0502020204030204" pitchFamily="34" charset="0"/>
                  <a:cs typeface="Calibri" panose="020F0502020204030204" pitchFamily="34" charset="0"/>
                </a:rPr>
                <a:t>Thank you!</a:t>
              </a:r>
            </a:p>
          </p:txBody>
        </p:sp>
      </p:grpSp>
      <p:pic>
        <p:nvPicPr>
          <p:cNvPr id="14" name="Picture 13" descr="Text&#10;&#10;Description automatically generated">
            <a:extLst>
              <a:ext uri="{FF2B5EF4-FFF2-40B4-BE49-F238E27FC236}">
                <a16:creationId xmlns:a16="http://schemas.microsoft.com/office/drawing/2014/main" id="{FA987620-086D-4EB2-85D9-B26F2444D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037" y="3677095"/>
            <a:ext cx="2520963" cy="2520963"/>
          </a:xfrm>
          <a:prstGeom prst="rect">
            <a:avLst/>
          </a:prstGeom>
        </p:spPr>
      </p:pic>
      <p:sp>
        <p:nvSpPr>
          <p:cNvPr id="12" name="TextBox 11"/>
          <p:cNvSpPr txBox="1"/>
          <p:nvPr/>
        </p:nvSpPr>
        <p:spPr>
          <a:xfrm>
            <a:off x="376813" y="7803441"/>
            <a:ext cx="8390374" cy="830997"/>
          </a:xfrm>
          <a:prstGeom prst="rect">
            <a:avLst/>
          </a:prstGeom>
          <a:noFill/>
        </p:spPr>
        <p:txBody>
          <a:bodyPr wrap="none" rtlCol="0">
            <a:spAutoFit/>
          </a:bodyPr>
          <a:lstStyle/>
          <a:p>
            <a:r>
              <a:rPr lang="en-US" sz="2400" dirty="0">
                <a:solidFill>
                  <a:srgbClr val="002060"/>
                </a:solidFill>
              </a:rPr>
              <a:t>Contact: Sarah </a:t>
            </a:r>
            <a:r>
              <a:rPr lang="en-US" sz="2400" dirty="0" err="1">
                <a:solidFill>
                  <a:srgbClr val="002060"/>
                </a:solidFill>
              </a:rPr>
              <a:t>Letovsky</a:t>
            </a:r>
            <a:r>
              <a:rPr lang="en-US" sz="2400" dirty="0">
                <a:solidFill>
                  <a:srgbClr val="002060"/>
                </a:solidFill>
              </a:rPr>
              <a:t>, DFCM Academic Promotions Coordinator</a:t>
            </a:r>
          </a:p>
          <a:p>
            <a:r>
              <a:rPr lang="en-US" sz="2400" dirty="0">
                <a:solidFill>
                  <a:srgbClr val="002060"/>
                </a:solidFill>
                <a:hlinkClick r:id="rId6"/>
              </a:rPr>
              <a:t>dfcm.promotion@utoronto.ca</a:t>
            </a:r>
            <a:r>
              <a:rPr lang="en-US" sz="2400" dirty="0">
                <a:solidFill>
                  <a:srgbClr val="002060"/>
                </a:solidFill>
              </a:rPr>
              <a:t> </a:t>
            </a:r>
          </a:p>
        </p:txBody>
      </p:sp>
    </p:spTree>
    <p:extLst>
      <p:ext uri="{BB962C8B-B14F-4D97-AF65-F5344CB8AC3E}">
        <p14:creationId xmlns:p14="http://schemas.microsoft.com/office/powerpoint/2010/main" val="129134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eople sitting at a table using a computer&#10;&#10;Description automatically generated">
            <a:extLst>
              <a:ext uri="{FF2B5EF4-FFF2-40B4-BE49-F238E27FC236}">
                <a16:creationId xmlns:a16="http://schemas.microsoft.com/office/drawing/2014/main" id="{213EDB88-6006-49C1-84FC-1ADFE4B737D0}"/>
              </a:ext>
            </a:extLst>
          </p:cNvPr>
          <p:cNvPicPr>
            <a:picLocks noChangeAspect="1"/>
          </p:cNvPicPr>
          <p:nvPr/>
        </p:nvPicPr>
        <p:blipFill rotWithShape="1">
          <a:blip r:embed="rId3"/>
          <a:srcRect l="5257" t="-65" r="35561" b="65"/>
          <a:stretch/>
        </p:blipFill>
        <p:spPr>
          <a:xfrm>
            <a:off x="-8020" y="0"/>
            <a:ext cx="9159933" cy="10287009"/>
          </a:xfrm>
          <a:prstGeom prst="rect">
            <a:avLst/>
          </a:prstGeom>
        </p:spPr>
      </p:pic>
      <p:grpSp>
        <p:nvGrpSpPr>
          <p:cNvPr id="10" name="Group 3">
            <a:extLst>
              <a:ext uri="{FF2B5EF4-FFF2-40B4-BE49-F238E27FC236}">
                <a16:creationId xmlns:a16="http://schemas.microsoft.com/office/drawing/2014/main" id="{9A97B83B-2CD3-FF42-A765-5FB3E12C3560}"/>
              </a:ext>
            </a:extLst>
          </p:cNvPr>
          <p:cNvGrpSpPr/>
          <p:nvPr/>
        </p:nvGrpSpPr>
        <p:grpSpPr>
          <a:xfrm>
            <a:off x="-8020" y="7412726"/>
            <a:ext cx="8520456" cy="1807479"/>
            <a:chOff x="0" y="0"/>
            <a:chExt cx="13865560" cy="6270772"/>
          </a:xfrm>
          <a:solidFill>
            <a:srgbClr val="00295B"/>
          </a:solidFill>
        </p:grpSpPr>
        <p:sp>
          <p:nvSpPr>
            <p:cNvPr id="11" name="AutoShape 4">
              <a:extLst>
                <a:ext uri="{FF2B5EF4-FFF2-40B4-BE49-F238E27FC236}">
                  <a16:creationId xmlns:a16="http://schemas.microsoft.com/office/drawing/2014/main" id="{5A4E3841-C048-6842-87B1-F7701C9D5FA3}"/>
                </a:ext>
              </a:extLst>
            </p:cNvPr>
            <p:cNvSpPr/>
            <p:nvPr/>
          </p:nvSpPr>
          <p:spPr>
            <a:xfrm>
              <a:off x="0" y="0"/>
              <a:ext cx="13865560" cy="6270772"/>
            </a:xfrm>
            <a:prstGeom prst="rect">
              <a:avLst/>
            </a:prstGeom>
            <a:grpFill/>
          </p:spPr>
        </p:sp>
        <p:sp>
          <p:nvSpPr>
            <p:cNvPr id="12" name="TextBox 5">
              <a:extLst>
                <a:ext uri="{FF2B5EF4-FFF2-40B4-BE49-F238E27FC236}">
                  <a16:creationId xmlns:a16="http://schemas.microsoft.com/office/drawing/2014/main" id="{F54423E2-4C52-8044-B32E-387123D93C4A}"/>
                </a:ext>
              </a:extLst>
            </p:cNvPr>
            <p:cNvSpPr txBox="1"/>
            <p:nvPr/>
          </p:nvSpPr>
          <p:spPr>
            <a:xfrm>
              <a:off x="2088408" y="2607931"/>
              <a:ext cx="10018579" cy="940610"/>
            </a:xfrm>
            <a:prstGeom prst="rect">
              <a:avLst/>
            </a:prstGeom>
            <a:grpFill/>
          </p:spPr>
          <p:txBody>
            <a:bodyPr lIns="0" tIns="0" rIns="0" bIns="0" rtlCol="0" anchor="t">
              <a:spAutoFit/>
            </a:bodyPr>
            <a:lstStyle/>
            <a:p>
              <a:pPr>
                <a:lnSpc>
                  <a:spcPts val="6099"/>
                </a:lnSpc>
              </a:pPr>
              <a:endParaRPr/>
            </a:p>
          </p:txBody>
        </p:sp>
      </p:grpSp>
      <p:sp>
        <p:nvSpPr>
          <p:cNvPr id="13" name="TextBox 9">
            <a:extLst>
              <a:ext uri="{FF2B5EF4-FFF2-40B4-BE49-F238E27FC236}">
                <a16:creationId xmlns:a16="http://schemas.microsoft.com/office/drawing/2014/main" id="{B1B2B7F1-0084-8342-9A6B-2DFBB04B44C9}"/>
              </a:ext>
            </a:extLst>
          </p:cNvPr>
          <p:cNvSpPr txBox="1"/>
          <p:nvPr/>
        </p:nvSpPr>
        <p:spPr>
          <a:xfrm>
            <a:off x="210749" y="7848459"/>
            <a:ext cx="7221035" cy="903068"/>
          </a:xfrm>
          <a:prstGeom prst="rect">
            <a:avLst/>
          </a:prstGeom>
        </p:spPr>
        <p:txBody>
          <a:bodyPr wrap="square" lIns="0" tIns="0" rIns="0" bIns="0" rtlCol="0" anchor="t">
            <a:spAutoFit/>
          </a:bodyPr>
          <a:lstStyle/>
          <a:p>
            <a:pPr>
              <a:lnSpc>
                <a:spcPts val="7680"/>
              </a:lnSpc>
            </a:pPr>
            <a:r>
              <a:rPr lang="en-US" sz="4800" spc="128" dirty="0">
                <a:solidFill>
                  <a:srgbClr val="FFFFFF"/>
                </a:solidFill>
                <a:latin typeface="Calibri" panose="020F0502020204030204" pitchFamily="34" charset="0"/>
                <a:cs typeface="Calibri" panose="020F0502020204030204" pitchFamily="34" charset="0"/>
              </a:rPr>
              <a:t>GOALS OF THE WORKSHOP</a:t>
            </a:r>
          </a:p>
        </p:txBody>
      </p:sp>
      <p:sp>
        <p:nvSpPr>
          <p:cNvPr id="8" name="TextBox 6">
            <a:extLst>
              <a:ext uri="{FF2B5EF4-FFF2-40B4-BE49-F238E27FC236}">
                <a16:creationId xmlns:a16="http://schemas.microsoft.com/office/drawing/2014/main" id="{7C632AD2-71D9-5247-A049-60A4B9960F6A}"/>
              </a:ext>
            </a:extLst>
          </p:cNvPr>
          <p:cNvSpPr txBox="1"/>
          <p:nvPr/>
        </p:nvSpPr>
        <p:spPr>
          <a:xfrm>
            <a:off x="10515600" y="1982983"/>
            <a:ext cx="6795603" cy="6155531"/>
          </a:xfrm>
          <a:prstGeom prst="rect">
            <a:avLst/>
          </a:prstGeom>
          <a:noFill/>
        </p:spPr>
        <p:txBody>
          <a:bodyPr wrap="square" lIns="0" tIns="0" rIns="0" bIns="0" rtlCol="0" anchor="t">
            <a:spAutoFit/>
          </a:bodyPr>
          <a:lstStyle/>
          <a:p>
            <a:pPr marL="742950" indent="-742950">
              <a:buFont typeface="+mj-lt"/>
              <a:buAutoNum type="arabicPeriod"/>
            </a:pPr>
            <a:r>
              <a:rPr lang="en-US" sz="4000" spc="21" dirty="0">
                <a:solidFill>
                  <a:srgbClr val="002060"/>
                </a:solidFill>
                <a:latin typeface="Calibri" panose="020F0502020204030204" pitchFamily="34" charset="0"/>
                <a:cs typeface="Calibri" panose="020F0502020204030204" pitchFamily="34" charset="0"/>
              </a:rPr>
              <a:t>To help you understand what a junior promotion is </a:t>
            </a:r>
          </a:p>
          <a:p>
            <a:pPr marL="742950" indent="-742950">
              <a:buFont typeface="+mj-lt"/>
              <a:buAutoNum type="arabicPeriod"/>
            </a:pPr>
            <a:endParaRPr lang="en-US" sz="4000" spc="21" dirty="0">
              <a:solidFill>
                <a:srgbClr val="002060"/>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spc="21" dirty="0">
                <a:solidFill>
                  <a:srgbClr val="002060"/>
                </a:solidFill>
                <a:latin typeface="Calibri" panose="020F0502020204030204" pitchFamily="34" charset="0"/>
                <a:cs typeface="Calibri" panose="020F0502020204030204" pitchFamily="34" charset="0"/>
              </a:rPr>
              <a:t>To help you look at the work you’re engaged in and how it applies to the criteria</a:t>
            </a:r>
          </a:p>
          <a:p>
            <a:pPr marL="742950" indent="-742950">
              <a:buFont typeface="+mj-lt"/>
              <a:buAutoNum type="arabicPeriod"/>
            </a:pPr>
            <a:endParaRPr lang="en-US" sz="4000" spc="21" dirty="0">
              <a:solidFill>
                <a:srgbClr val="002060"/>
              </a:solidFill>
              <a:latin typeface="Calibri" panose="020F0502020204030204" pitchFamily="34" charset="0"/>
              <a:cs typeface="Calibri" panose="020F0502020204030204" pitchFamily="34" charset="0"/>
            </a:endParaRPr>
          </a:p>
          <a:p>
            <a:pPr marL="742950" indent="-742950">
              <a:buFont typeface="+mj-lt"/>
              <a:buAutoNum type="arabicPeriod"/>
            </a:pPr>
            <a:r>
              <a:rPr lang="en-US" sz="4000" spc="21" dirty="0">
                <a:solidFill>
                  <a:srgbClr val="002060"/>
                </a:solidFill>
                <a:latin typeface="Calibri" panose="020F0502020204030204" pitchFamily="34" charset="0"/>
                <a:cs typeface="Calibri" panose="020F0502020204030204" pitchFamily="34" charset="0"/>
              </a:rPr>
              <a:t>To review the documents and help you assemble a successful dossier</a:t>
            </a:r>
          </a:p>
        </p:txBody>
      </p:sp>
    </p:spTree>
    <p:extLst>
      <p:ext uri="{BB962C8B-B14F-4D97-AF65-F5344CB8AC3E}">
        <p14:creationId xmlns:p14="http://schemas.microsoft.com/office/powerpoint/2010/main" val="152297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9C0AA1ED-F39A-472E-A72C-C514D9036B63}"/>
              </a:ext>
            </a:extLst>
          </p:cNvPr>
          <p:cNvGrpSpPr/>
          <p:nvPr/>
        </p:nvGrpSpPr>
        <p:grpSpPr>
          <a:xfrm>
            <a:off x="-25831" y="0"/>
            <a:ext cx="18313831" cy="2019300"/>
            <a:chOff x="0" y="0"/>
            <a:chExt cx="4050101" cy="629939"/>
          </a:xfrm>
          <a:solidFill>
            <a:srgbClr val="00295B"/>
          </a:solidFill>
        </p:grpSpPr>
        <p:sp>
          <p:nvSpPr>
            <p:cNvPr id="4" name="Freeform 10">
              <a:extLst>
                <a:ext uri="{FF2B5EF4-FFF2-40B4-BE49-F238E27FC236}">
                  <a16:creationId xmlns:a16="http://schemas.microsoft.com/office/drawing/2014/main" id="{E5C75D0E-6580-4AB4-9135-72AD5B703A45}"/>
                </a:ext>
              </a:extLst>
            </p:cNvPr>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6" name="TextBox 11">
            <a:extLst>
              <a:ext uri="{FF2B5EF4-FFF2-40B4-BE49-F238E27FC236}">
                <a16:creationId xmlns:a16="http://schemas.microsoft.com/office/drawing/2014/main" id="{8B97E716-2BE4-4C34-A3F3-18D5CFCB64F7}"/>
              </a:ext>
            </a:extLst>
          </p:cNvPr>
          <p:cNvSpPr txBox="1"/>
          <p:nvPr/>
        </p:nvSpPr>
        <p:spPr>
          <a:xfrm>
            <a:off x="1066800" y="571500"/>
            <a:ext cx="15773400" cy="974626"/>
          </a:xfrm>
          <a:prstGeom prst="rect">
            <a:avLst/>
          </a:prstGeom>
        </p:spPr>
        <p:txBody>
          <a:bodyPr wrap="square" lIns="0" tIns="0" rIns="0" bIns="0" rtlCol="0" anchor="t">
            <a:spAutoFit/>
          </a:bodyPr>
          <a:lstStyle/>
          <a:p>
            <a:pPr>
              <a:lnSpc>
                <a:spcPts val="7616"/>
              </a:lnSpc>
            </a:pPr>
            <a:r>
              <a:rPr lang="en-US" sz="6400" spc="56" dirty="0">
                <a:solidFill>
                  <a:srgbClr val="FFFFFF"/>
                </a:solidFill>
                <a:latin typeface="Calibri" panose="020F0502020204030204" pitchFamily="34" charset="0"/>
                <a:cs typeface="Calibri" panose="020F0502020204030204" pitchFamily="34" charset="0"/>
              </a:rPr>
              <a:t>WHAT IS A JUNIOR PROMOTION?</a:t>
            </a:r>
          </a:p>
        </p:txBody>
      </p:sp>
      <p:pic>
        <p:nvPicPr>
          <p:cNvPr id="8" name="Picture 7" descr="Text&#10;&#10;Description automatically generated">
            <a:extLst>
              <a:ext uri="{FF2B5EF4-FFF2-40B4-BE49-F238E27FC236}">
                <a16:creationId xmlns:a16="http://schemas.microsoft.com/office/drawing/2014/main" id="{98E2E8FF-F79B-498B-9FC7-CD3C32082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
        <p:nvSpPr>
          <p:cNvPr id="10" name="TextBox 6">
            <a:extLst>
              <a:ext uri="{FF2B5EF4-FFF2-40B4-BE49-F238E27FC236}">
                <a16:creationId xmlns:a16="http://schemas.microsoft.com/office/drawing/2014/main" id="{601FAE50-59F4-47FF-A901-450A8CBC7CCB}"/>
              </a:ext>
            </a:extLst>
          </p:cNvPr>
          <p:cNvSpPr txBox="1"/>
          <p:nvPr/>
        </p:nvSpPr>
        <p:spPr>
          <a:xfrm>
            <a:off x="1644432" y="2762310"/>
            <a:ext cx="14973300" cy="6771084"/>
          </a:xfrm>
          <a:prstGeom prst="rect">
            <a:avLst/>
          </a:prstGeom>
          <a:noFill/>
        </p:spPr>
        <p:txBody>
          <a:bodyPr wrap="square" lIns="0" tIns="0" rIns="0" bIns="0" rtlCol="0" anchor="t">
            <a:spAutoFit/>
          </a:bodyPr>
          <a:lstStyle/>
          <a:p>
            <a:pPr algn="ctr"/>
            <a:r>
              <a:rPr lang="en-US" sz="4400" spc="21" dirty="0">
                <a:latin typeface="Calibri" panose="020F0502020204030204" pitchFamily="34" charset="0"/>
                <a:cs typeface="Calibri" panose="020F0502020204030204" pitchFamily="34" charset="0"/>
              </a:rPr>
              <a:t>In the Faculty of Medicine, a JUNIOR PROMOTION </a:t>
            </a:r>
          </a:p>
          <a:p>
            <a:pPr algn="ctr"/>
            <a:r>
              <a:rPr lang="en-US" sz="4400" spc="21" dirty="0">
                <a:latin typeface="Calibri" panose="020F0502020204030204" pitchFamily="34" charset="0"/>
                <a:cs typeface="Calibri" panose="020F0502020204030204" pitchFamily="34" charset="0"/>
              </a:rPr>
              <a:t>refers to promotion to the academic rank of </a:t>
            </a:r>
            <a:r>
              <a:rPr lang="en-US" sz="4400" b="1" spc="21" dirty="0">
                <a:latin typeface="Calibri" panose="020F0502020204030204" pitchFamily="34" charset="0"/>
                <a:cs typeface="Calibri" panose="020F0502020204030204" pitchFamily="34" charset="0"/>
              </a:rPr>
              <a:t>Assistant Professor </a:t>
            </a:r>
            <a:r>
              <a:rPr lang="en-US" sz="4400" spc="21" dirty="0">
                <a:latin typeface="Calibri" panose="020F0502020204030204" pitchFamily="34" charset="0"/>
                <a:cs typeface="Calibri" panose="020F0502020204030204" pitchFamily="34" charset="0"/>
              </a:rPr>
              <a:t>(for clinical MD faculty).</a:t>
            </a:r>
          </a:p>
          <a:p>
            <a:pPr algn="ctr"/>
            <a:endParaRPr lang="en-US" sz="4000" spc="21" dirty="0">
              <a:latin typeface="Calibri" panose="020F0502020204030204" pitchFamily="34" charset="0"/>
              <a:cs typeface="Calibri" panose="020F0502020204030204" pitchFamily="34" charset="0"/>
            </a:endParaRPr>
          </a:p>
          <a:p>
            <a:pPr algn="ctr"/>
            <a:r>
              <a:rPr lang="en-US" sz="4400" spc="21" dirty="0">
                <a:latin typeface="Calibri" panose="020F0502020204030204" pitchFamily="34" charset="0"/>
                <a:cs typeface="Calibri" panose="020F0502020204030204" pitchFamily="34" charset="0"/>
              </a:rPr>
              <a:t>Successful candidates for promotion will be expected to demonstrate sustained contributions to the academic mission. </a:t>
            </a:r>
          </a:p>
          <a:p>
            <a:pPr algn="ctr"/>
            <a:endParaRPr lang="en-US" sz="4000" spc="21" dirty="0">
              <a:latin typeface="Calibri" panose="020F0502020204030204" pitchFamily="34" charset="0"/>
              <a:cs typeface="Calibri" panose="020F0502020204030204" pitchFamily="34" charset="0"/>
            </a:endParaRPr>
          </a:p>
          <a:p>
            <a:pPr algn="ctr"/>
            <a:r>
              <a:rPr lang="en-US" sz="4400" spc="21" dirty="0">
                <a:latin typeface="Calibri" panose="020F0502020204030204" pitchFamily="34" charset="0"/>
                <a:cs typeface="Calibri" panose="020F0502020204030204" pitchFamily="34" charset="0"/>
              </a:rPr>
              <a:t>Candidates must show evidence of academic impact, importance, and innovation, and to show themselves to be an effective teacher.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1422" y="499018"/>
            <a:ext cx="2292675" cy="2292675"/>
          </a:xfrm>
          <a:prstGeom prst="rect">
            <a:avLst/>
          </a:prstGeom>
        </p:spPr>
      </p:pic>
    </p:spTree>
    <p:extLst>
      <p:ext uri="{BB962C8B-B14F-4D97-AF65-F5344CB8AC3E}">
        <p14:creationId xmlns:p14="http://schemas.microsoft.com/office/powerpoint/2010/main" val="128440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00295B"/>
          </a:solidFill>
        </p:spPr>
      </p:sp>
      <p:sp>
        <p:nvSpPr>
          <p:cNvPr id="3" name="TextBox 3"/>
          <p:cNvSpPr txBox="1"/>
          <p:nvPr/>
        </p:nvSpPr>
        <p:spPr>
          <a:xfrm>
            <a:off x="847799" y="4079106"/>
            <a:ext cx="7448401" cy="2128788"/>
          </a:xfrm>
          <a:prstGeom prst="rect">
            <a:avLst/>
          </a:prstGeom>
        </p:spPr>
        <p:txBody>
          <a:bodyPr wrap="square" lIns="0" tIns="0" rIns="0" bIns="0" rtlCol="0" anchor="t">
            <a:spAutoFit/>
          </a:bodyPr>
          <a:lstStyle/>
          <a:p>
            <a:pPr>
              <a:lnSpc>
                <a:spcPts val="8320"/>
              </a:lnSpc>
            </a:pPr>
            <a:r>
              <a:rPr lang="en-US" sz="6400" dirty="0">
                <a:solidFill>
                  <a:srgbClr val="F6F6F6"/>
                </a:solidFill>
                <a:latin typeface="Calibri" panose="020F0502020204030204" pitchFamily="34" charset="0"/>
                <a:cs typeface="Calibri" panose="020F0502020204030204" pitchFamily="34" charset="0"/>
              </a:rPr>
              <a:t>WHY APPLY FOR A JUNIOR PROMOTION?</a:t>
            </a:r>
          </a:p>
        </p:txBody>
      </p:sp>
      <p:sp>
        <p:nvSpPr>
          <p:cNvPr id="9" name="TextBox 9"/>
          <p:cNvSpPr txBox="1"/>
          <p:nvPr/>
        </p:nvSpPr>
        <p:spPr>
          <a:xfrm>
            <a:off x="10134600" y="800100"/>
            <a:ext cx="7307415" cy="8686800"/>
          </a:xfrm>
          <a:prstGeom prst="rect">
            <a:avLst/>
          </a:prstGeom>
        </p:spPr>
        <p:txBody>
          <a:bodyPr wrap="square" lIns="0" tIns="0" rIns="0" bIns="0" rtlCol="0" anchor="t">
            <a:spAutoFit/>
          </a:bodyPr>
          <a:lstStyle/>
          <a:p>
            <a:pPr marL="571500" indent="-571500">
              <a:lnSpc>
                <a:spcPts val="4480"/>
              </a:lnSpc>
              <a:buFont typeface="Arial" panose="020B0604020202020204" pitchFamily="34" charset="0"/>
              <a:buChar char="•"/>
            </a:pPr>
            <a:r>
              <a:rPr lang="en-US" sz="4000" dirty="0">
                <a:solidFill>
                  <a:srgbClr val="00295B"/>
                </a:solidFill>
                <a:latin typeface="Calibri" panose="020F0502020204030204" pitchFamily="34" charset="0"/>
                <a:cs typeface="Calibri" panose="020F0502020204030204" pitchFamily="34" charset="0"/>
              </a:rPr>
              <a:t>This is the University’s way of recognizing your outstanding accomplishments</a:t>
            </a:r>
          </a:p>
          <a:p>
            <a:pPr marL="571500" indent="-571500">
              <a:lnSpc>
                <a:spcPts val="4480"/>
              </a:lnSpc>
              <a:buFont typeface="Arial" panose="020B0604020202020204" pitchFamily="34" charset="0"/>
              <a:buChar char="•"/>
            </a:pPr>
            <a:endParaRPr lang="en-US" sz="4000" dirty="0">
              <a:solidFill>
                <a:srgbClr val="00295B"/>
              </a:solidFill>
              <a:latin typeface="Calibri" panose="020F0502020204030204" pitchFamily="34" charset="0"/>
              <a:cs typeface="Calibri" panose="020F0502020204030204" pitchFamily="34" charset="0"/>
            </a:endParaRPr>
          </a:p>
          <a:p>
            <a:pPr marL="571500" indent="-571500">
              <a:lnSpc>
                <a:spcPts val="4480"/>
              </a:lnSpc>
              <a:buFont typeface="Arial" panose="020B0604020202020204" pitchFamily="34" charset="0"/>
              <a:buChar char="•"/>
            </a:pPr>
            <a:r>
              <a:rPr lang="en-US" sz="4000" dirty="0">
                <a:solidFill>
                  <a:srgbClr val="00295B"/>
                </a:solidFill>
                <a:latin typeface="Calibri" panose="020F0502020204030204" pitchFamily="34" charset="0"/>
                <a:cs typeface="Calibri" panose="020F0502020204030204" pitchFamily="34" charset="0"/>
              </a:rPr>
              <a:t>To deepen your understanding of your own academic work and career</a:t>
            </a:r>
          </a:p>
          <a:p>
            <a:pPr marL="571500" indent="-571500">
              <a:lnSpc>
                <a:spcPts val="4480"/>
              </a:lnSpc>
              <a:buFont typeface="Arial" panose="020B0604020202020204" pitchFamily="34" charset="0"/>
              <a:buChar char="•"/>
            </a:pPr>
            <a:endParaRPr lang="en-US" sz="4000" dirty="0">
              <a:solidFill>
                <a:srgbClr val="00295B"/>
              </a:solidFill>
              <a:latin typeface="Calibri" panose="020F0502020204030204" pitchFamily="34" charset="0"/>
              <a:cs typeface="Calibri" panose="020F0502020204030204" pitchFamily="34" charset="0"/>
            </a:endParaRPr>
          </a:p>
          <a:p>
            <a:pPr marL="571500" indent="-571500">
              <a:lnSpc>
                <a:spcPts val="4480"/>
              </a:lnSpc>
              <a:buFont typeface="Arial" panose="020B0604020202020204" pitchFamily="34" charset="0"/>
              <a:buChar char="•"/>
            </a:pPr>
            <a:r>
              <a:rPr lang="en-US" sz="4000" dirty="0">
                <a:solidFill>
                  <a:srgbClr val="00295B"/>
                </a:solidFill>
                <a:latin typeface="Calibri" panose="020F0502020204030204" pitchFamily="34" charset="0"/>
                <a:cs typeface="Calibri" panose="020F0502020204030204" pitchFamily="34" charset="0"/>
              </a:rPr>
              <a:t>To become a leader in your field </a:t>
            </a:r>
          </a:p>
          <a:p>
            <a:pPr marL="571500" indent="-571500">
              <a:lnSpc>
                <a:spcPts val="4480"/>
              </a:lnSpc>
              <a:buFont typeface="Arial" panose="020B0604020202020204" pitchFamily="34" charset="0"/>
              <a:buChar char="•"/>
            </a:pPr>
            <a:endParaRPr lang="en-US" sz="4000" dirty="0">
              <a:solidFill>
                <a:srgbClr val="00295B"/>
              </a:solidFill>
              <a:latin typeface="Calibri" panose="020F0502020204030204" pitchFamily="34" charset="0"/>
              <a:cs typeface="Calibri" panose="020F0502020204030204" pitchFamily="34" charset="0"/>
            </a:endParaRPr>
          </a:p>
          <a:p>
            <a:pPr marL="571500" indent="-571500">
              <a:lnSpc>
                <a:spcPts val="4480"/>
              </a:lnSpc>
              <a:buFont typeface="Arial" panose="020B0604020202020204" pitchFamily="34" charset="0"/>
              <a:buChar char="•"/>
            </a:pPr>
            <a:r>
              <a:rPr lang="en-US" sz="4000" dirty="0">
                <a:solidFill>
                  <a:srgbClr val="00295B"/>
                </a:solidFill>
                <a:latin typeface="Calibri" panose="020F0502020204030204" pitchFamily="34" charset="0"/>
                <a:cs typeface="Calibri" panose="020F0502020204030204" pitchFamily="34" charset="0"/>
              </a:rPr>
              <a:t>To take on leadership roles in the DFCM</a:t>
            </a:r>
          </a:p>
          <a:p>
            <a:pPr marL="571500" indent="-571500">
              <a:lnSpc>
                <a:spcPts val="4480"/>
              </a:lnSpc>
              <a:buFont typeface="Arial" panose="020B0604020202020204" pitchFamily="34" charset="0"/>
              <a:buChar char="•"/>
            </a:pPr>
            <a:endParaRPr lang="en-US" sz="4000" dirty="0">
              <a:solidFill>
                <a:srgbClr val="00295B"/>
              </a:solidFill>
              <a:latin typeface="Calibri" panose="020F0502020204030204" pitchFamily="34" charset="0"/>
              <a:cs typeface="Calibri" panose="020F0502020204030204" pitchFamily="34" charset="0"/>
            </a:endParaRPr>
          </a:p>
          <a:p>
            <a:pPr marL="571500" indent="-571500">
              <a:lnSpc>
                <a:spcPts val="4480"/>
              </a:lnSpc>
              <a:buFont typeface="Arial" panose="020B0604020202020204" pitchFamily="34" charset="0"/>
              <a:buChar char="•"/>
            </a:pPr>
            <a:r>
              <a:rPr lang="en-US" sz="4000" dirty="0">
                <a:solidFill>
                  <a:srgbClr val="00295B"/>
                </a:solidFill>
                <a:latin typeface="Calibri" panose="020F0502020204030204" pitchFamily="34" charset="0"/>
                <a:cs typeface="Calibri" panose="020F0502020204030204" pitchFamily="34" charset="0"/>
              </a:rPr>
              <a:t>To further the discipline of family medicine</a:t>
            </a:r>
          </a:p>
        </p:txBody>
      </p:sp>
      <p:pic>
        <p:nvPicPr>
          <p:cNvPr id="12" name="Picture 11" descr="Text&#10;&#10;Description automatically generated">
            <a:extLst>
              <a:ext uri="{FF2B5EF4-FFF2-40B4-BE49-F238E27FC236}">
                <a16:creationId xmlns:a16="http://schemas.microsoft.com/office/drawing/2014/main" id="{B8E66E9C-D671-4CFA-A3D4-171723706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1"/>
            <a:ext cx="3886200" cy="854987"/>
          </a:xfrm>
          <a:prstGeom prst="rect">
            <a:avLst/>
          </a:prstGeom>
        </p:spPr>
      </p:pic>
    </p:spTree>
    <p:extLst>
      <p:ext uri="{BB962C8B-B14F-4D97-AF65-F5344CB8AC3E}">
        <p14:creationId xmlns:p14="http://schemas.microsoft.com/office/powerpoint/2010/main" val="1618747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B118DF6C-EE88-4C87-9BB9-9E3810EB137F}"/>
              </a:ext>
            </a:extLst>
          </p:cNvPr>
          <p:cNvGrpSpPr/>
          <p:nvPr/>
        </p:nvGrpSpPr>
        <p:grpSpPr>
          <a:xfrm>
            <a:off x="-25831" y="8724900"/>
            <a:ext cx="18313831" cy="1562100"/>
            <a:chOff x="0" y="0"/>
            <a:chExt cx="4050101" cy="629939"/>
          </a:xfrm>
          <a:solidFill>
            <a:srgbClr val="00295B"/>
          </a:solidFill>
        </p:grpSpPr>
        <p:sp>
          <p:nvSpPr>
            <p:cNvPr id="4" name="Freeform 10">
              <a:extLst>
                <a:ext uri="{FF2B5EF4-FFF2-40B4-BE49-F238E27FC236}">
                  <a16:creationId xmlns:a16="http://schemas.microsoft.com/office/drawing/2014/main" id="{856B0733-BC1B-4FD6-8B74-86F280820162}"/>
                </a:ext>
              </a:extLst>
            </p:cNvPr>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6" name="TextBox 11">
            <a:extLst>
              <a:ext uri="{FF2B5EF4-FFF2-40B4-BE49-F238E27FC236}">
                <a16:creationId xmlns:a16="http://schemas.microsoft.com/office/drawing/2014/main" id="{08E4AC48-8483-49A8-BD26-26FD4B0634B9}"/>
              </a:ext>
            </a:extLst>
          </p:cNvPr>
          <p:cNvSpPr txBox="1"/>
          <p:nvPr/>
        </p:nvSpPr>
        <p:spPr>
          <a:xfrm>
            <a:off x="914400" y="800100"/>
            <a:ext cx="15773400" cy="974626"/>
          </a:xfrm>
          <a:prstGeom prst="rect">
            <a:avLst/>
          </a:prstGeom>
        </p:spPr>
        <p:txBody>
          <a:bodyPr wrap="square" lIns="0" tIns="0" rIns="0" bIns="0" rtlCol="0" anchor="t">
            <a:spAutoFit/>
          </a:bodyPr>
          <a:lstStyle/>
          <a:p>
            <a:pPr>
              <a:lnSpc>
                <a:spcPts val="7616"/>
              </a:lnSpc>
            </a:pPr>
            <a:r>
              <a:rPr lang="en-US" sz="6400" spc="56" dirty="0">
                <a:solidFill>
                  <a:srgbClr val="00295B"/>
                </a:solidFill>
                <a:latin typeface="Calibri" panose="020F0502020204030204" pitchFamily="34" charset="0"/>
                <a:cs typeface="Calibri" panose="020F0502020204030204" pitchFamily="34" charset="0"/>
              </a:rPr>
              <a:t>WHAT IS DAC?</a:t>
            </a:r>
          </a:p>
        </p:txBody>
      </p:sp>
      <p:pic>
        <p:nvPicPr>
          <p:cNvPr id="8" name="Picture 7" descr="Text&#10;&#10;Description automatically generated">
            <a:extLst>
              <a:ext uri="{FF2B5EF4-FFF2-40B4-BE49-F238E27FC236}">
                <a16:creationId xmlns:a16="http://schemas.microsoft.com/office/drawing/2014/main" id="{00D76323-617D-47CD-88B9-C92DE0DF8B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9089113"/>
            <a:ext cx="3886200" cy="854987"/>
          </a:xfrm>
          <a:prstGeom prst="rect">
            <a:avLst/>
          </a:prstGeom>
        </p:spPr>
      </p:pic>
      <p:sp>
        <p:nvSpPr>
          <p:cNvPr id="10" name="TextBox 6">
            <a:extLst>
              <a:ext uri="{FF2B5EF4-FFF2-40B4-BE49-F238E27FC236}">
                <a16:creationId xmlns:a16="http://schemas.microsoft.com/office/drawing/2014/main" id="{EB520F41-CB36-43E4-BC69-9B747CBDD044}"/>
              </a:ext>
            </a:extLst>
          </p:cNvPr>
          <p:cNvSpPr txBox="1"/>
          <p:nvPr/>
        </p:nvSpPr>
        <p:spPr>
          <a:xfrm>
            <a:off x="1039594" y="2581260"/>
            <a:ext cx="16182975" cy="5124480"/>
          </a:xfrm>
          <a:prstGeom prst="rect">
            <a:avLst/>
          </a:prstGeom>
          <a:noFill/>
        </p:spPr>
        <p:txBody>
          <a:bodyPr wrap="square" lIns="0" tIns="0" rIns="0" bIns="0" rtlCol="0" anchor="t">
            <a:spAutoFit/>
          </a:bodyPr>
          <a:lstStyle/>
          <a:p>
            <a:pPr algn="ctr"/>
            <a:r>
              <a:rPr lang="en-US" sz="3700" spc="21" dirty="0">
                <a:latin typeface="Calibri" panose="020F0502020204030204" pitchFamily="34" charset="0"/>
                <a:cs typeface="Calibri" panose="020F0502020204030204" pitchFamily="34" charset="0"/>
              </a:rPr>
              <a:t>The DAC is our Department Appointments Committee. It has the principal job of reviewing new appointments as well as dossiers from candidates recommended for junior promotion to the rank of Assistant Professor.</a:t>
            </a:r>
          </a:p>
          <a:p>
            <a:pPr algn="ctr"/>
            <a:endParaRPr lang="en-US" sz="3700" spc="21" dirty="0">
              <a:latin typeface="Calibri" panose="020F0502020204030204" pitchFamily="34" charset="0"/>
              <a:cs typeface="Calibri" panose="020F0502020204030204" pitchFamily="34" charset="0"/>
            </a:endParaRPr>
          </a:p>
          <a:p>
            <a:pPr algn="ctr"/>
            <a:r>
              <a:rPr lang="en-US" sz="3700" spc="21" dirty="0">
                <a:latin typeface="Calibri" panose="020F0502020204030204" pitchFamily="34" charset="0"/>
                <a:cs typeface="Calibri" panose="020F0502020204030204" pitchFamily="34" charset="0"/>
              </a:rPr>
              <a:t>DAC acts as an advisor to our DFCM Department Chair. Once DAC supports the application, it is sent to HR for the Dean’s Approval.</a:t>
            </a:r>
          </a:p>
          <a:p>
            <a:pPr algn="ctr"/>
            <a:endParaRPr lang="en-US" sz="3700" spc="21" dirty="0">
              <a:latin typeface="Calibri" panose="020F0502020204030204" pitchFamily="34" charset="0"/>
              <a:cs typeface="Calibri" panose="020F0502020204030204" pitchFamily="34" charset="0"/>
            </a:endParaRPr>
          </a:p>
          <a:p>
            <a:pPr algn="ctr"/>
            <a:r>
              <a:rPr lang="en-US" sz="3700" spc="21" dirty="0">
                <a:latin typeface="Calibri" panose="020F0502020204030204" pitchFamily="34" charset="0"/>
                <a:cs typeface="Calibri" panose="020F0502020204030204" pitchFamily="34" charset="0"/>
              </a:rPr>
              <a:t>The DAC meets on a monthly basis from September – June. </a:t>
            </a:r>
          </a:p>
          <a:p>
            <a:pPr algn="ctr"/>
            <a:r>
              <a:rPr lang="en-US" sz="3700" spc="21" dirty="0">
                <a:latin typeface="Calibri" panose="020F0502020204030204" pitchFamily="34" charset="0"/>
                <a:cs typeface="Calibri" panose="020F0502020204030204" pitchFamily="34" charset="0"/>
              </a:rPr>
              <a:t>Junior promotions may be submitted and reviewed at any point during that time.</a:t>
            </a:r>
          </a:p>
        </p:txBody>
      </p:sp>
    </p:spTree>
    <p:extLst>
      <p:ext uri="{BB962C8B-B14F-4D97-AF65-F5344CB8AC3E}">
        <p14:creationId xmlns:p14="http://schemas.microsoft.com/office/powerpoint/2010/main" val="284488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3581400" y="3397549"/>
            <a:ext cx="4813447" cy="5284408"/>
            <a:chOff x="0" y="0"/>
            <a:chExt cx="6417930" cy="7045877"/>
          </a:xfrm>
          <a:solidFill>
            <a:srgbClr val="00295B"/>
          </a:solidFill>
        </p:grpSpPr>
        <p:sp>
          <p:nvSpPr>
            <p:cNvPr id="3" name="AutoShape 3"/>
            <p:cNvSpPr/>
            <p:nvPr/>
          </p:nvSpPr>
          <p:spPr>
            <a:xfrm>
              <a:off x="0" y="0"/>
              <a:ext cx="6417930" cy="7045877"/>
            </a:xfrm>
            <a:prstGeom prst="rect">
              <a:avLst/>
            </a:prstGeom>
            <a:grpFill/>
          </p:spPr>
        </p:sp>
        <p:sp>
          <p:nvSpPr>
            <p:cNvPr id="5" name="TextBox 5"/>
            <p:cNvSpPr txBox="1"/>
            <p:nvPr/>
          </p:nvSpPr>
          <p:spPr>
            <a:xfrm>
              <a:off x="599391" y="3501661"/>
              <a:ext cx="5219147" cy="1545124"/>
            </a:xfrm>
            <a:prstGeom prst="rect">
              <a:avLst/>
            </a:prstGeom>
            <a:grpFill/>
          </p:spPr>
          <p:txBody>
            <a:bodyPr lIns="0" tIns="0" rIns="0" bIns="0" rtlCol="0" anchor="t">
              <a:spAutoFit/>
            </a:bodyPr>
            <a:lstStyle/>
            <a:p>
              <a:pPr>
                <a:lnSpc>
                  <a:spcPts val="4480"/>
                </a:lnSpc>
              </a:pPr>
              <a:r>
                <a:rPr lang="en-US" sz="4400" dirty="0">
                  <a:solidFill>
                    <a:srgbClr val="F6F6F6"/>
                  </a:solidFill>
                  <a:latin typeface="Calibri" panose="020F0502020204030204" pitchFamily="34" charset="0"/>
                  <a:cs typeface="Calibri" panose="020F0502020204030204" pitchFamily="34" charset="0"/>
                </a:rPr>
                <a:t>SUSTAINED COMMITMENT</a:t>
              </a:r>
            </a:p>
          </p:txBody>
        </p:sp>
      </p:grpSp>
      <p:sp>
        <p:nvSpPr>
          <p:cNvPr id="7" name="TextBox 7"/>
          <p:cNvSpPr txBox="1"/>
          <p:nvPr/>
        </p:nvSpPr>
        <p:spPr>
          <a:xfrm>
            <a:off x="429039" y="2396525"/>
            <a:ext cx="16898301" cy="541174"/>
          </a:xfrm>
          <a:prstGeom prst="rect">
            <a:avLst/>
          </a:prstGeom>
        </p:spPr>
        <p:txBody>
          <a:bodyPr wrap="square" lIns="0" tIns="0" rIns="0" bIns="0" rtlCol="0" anchor="t">
            <a:spAutoFit/>
          </a:bodyPr>
          <a:lstStyle/>
          <a:p>
            <a:pPr>
              <a:lnSpc>
                <a:spcPts val="4480"/>
              </a:lnSpc>
            </a:pPr>
            <a:r>
              <a:rPr lang="en-US" sz="3200" dirty="0">
                <a:solidFill>
                  <a:srgbClr val="002060"/>
                </a:solidFill>
              </a:rPr>
              <a:t>Candidates must go forward on one of the following:</a:t>
            </a:r>
          </a:p>
        </p:txBody>
      </p:sp>
      <p:sp>
        <p:nvSpPr>
          <p:cNvPr id="8" name="TextBox 8"/>
          <p:cNvSpPr txBox="1"/>
          <p:nvPr/>
        </p:nvSpPr>
        <p:spPr>
          <a:xfrm>
            <a:off x="13412981" y="3576884"/>
            <a:ext cx="3914360" cy="1186815"/>
          </a:xfrm>
          <a:prstGeom prst="rect">
            <a:avLst/>
          </a:prstGeom>
        </p:spPr>
        <p:txBody>
          <a:bodyPr lIns="0" tIns="0" rIns="0" bIns="0" rtlCol="0" anchor="t">
            <a:spAutoFit/>
          </a:bodyPr>
          <a:lstStyle/>
          <a:p>
            <a:pPr>
              <a:lnSpc>
                <a:spcPts val="3150"/>
              </a:lnSpc>
            </a:pPr>
            <a:r>
              <a:rPr lang="en-US" sz="2100" spc="21">
                <a:solidFill>
                  <a:srgbClr val="F6F6F6"/>
                </a:solidFill>
                <a:latin typeface="Open Sauce Light"/>
              </a:rPr>
              <a:t>To create a stunning presentation, it's best to simplify your thoughts.</a:t>
            </a:r>
          </a:p>
        </p:txBody>
      </p:sp>
      <p:grpSp>
        <p:nvGrpSpPr>
          <p:cNvPr id="9" name="Group 9"/>
          <p:cNvGrpSpPr/>
          <p:nvPr/>
        </p:nvGrpSpPr>
        <p:grpSpPr>
          <a:xfrm>
            <a:off x="5166" y="-5812"/>
            <a:ext cx="18282834" cy="1946516"/>
            <a:chOff x="0" y="0"/>
            <a:chExt cx="4050101" cy="629939"/>
          </a:xfrm>
          <a:solidFill>
            <a:srgbClr val="00295B"/>
          </a:solidFill>
        </p:grpSpPr>
        <p:sp>
          <p:nvSpPr>
            <p:cNvPr id="10" name="Freeform 10"/>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11" name="TextBox 11"/>
          <p:cNvSpPr txBox="1"/>
          <p:nvPr/>
        </p:nvSpPr>
        <p:spPr>
          <a:xfrm>
            <a:off x="1059697" y="477261"/>
            <a:ext cx="10579196" cy="974626"/>
          </a:xfrm>
          <a:prstGeom prst="rect">
            <a:avLst/>
          </a:prstGeom>
        </p:spPr>
        <p:txBody>
          <a:bodyPr lIns="0" tIns="0" rIns="0" bIns="0" rtlCol="0" anchor="t">
            <a:spAutoFit/>
          </a:bodyPr>
          <a:lstStyle/>
          <a:p>
            <a:pPr>
              <a:lnSpc>
                <a:spcPts val="7616"/>
              </a:lnSpc>
            </a:pPr>
            <a:r>
              <a:rPr lang="en-US" sz="6400" spc="56" dirty="0">
                <a:solidFill>
                  <a:srgbClr val="FFFFFF"/>
                </a:solidFill>
                <a:latin typeface="Calibri" panose="020F0502020204030204" pitchFamily="34" charset="0"/>
                <a:cs typeface="Calibri" panose="020F0502020204030204" pitchFamily="34" charset="0"/>
              </a:rPr>
              <a:t>CRITERIA FOR PROMOTION</a:t>
            </a:r>
          </a:p>
        </p:txBody>
      </p:sp>
      <p:grpSp>
        <p:nvGrpSpPr>
          <p:cNvPr id="12" name="Group 12"/>
          <p:cNvGrpSpPr/>
          <p:nvPr/>
        </p:nvGrpSpPr>
        <p:grpSpPr>
          <a:xfrm>
            <a:off x="10210800" y="3397549"/>
            <a:ext cx="4813447" cy="5284408"/>
            <a:chOff x="0" y="0"/>
            <a:chExt cx="6417930" cy="7045877"/>
          </a:xfrm>
          <a:solidFill>
            <a:srgbClr val="00295B"/>
          </a:solidFill>
        </p:grpSpPr>
        <p:sp>
          <p:nvSpPr>
            <p:cNvPr id="13" name="AutoShape 13"/>
            <p:cNvSpPr/>
            <p:nvPr/>
          </p:nvSpPr>
          <p:spPr>
            <a:xfrm>
              <a:off x="0" y="0"/>
              <a:ext cx="6417930" cy="7045877"/>
            </a:xfrm>
            <a:prstGeom prst="rect">
              <a:avLst/>
            </a:prstGeom>
            <a:grpFill/>
          </p:spPr>
        </p:sp>
        <p:sp>
          <p:nvSpPr>
            <p:cNvPr id="14" name="TextBox 14"/>
            <p:cNvSpPr txBox="1"/>
            <p:nvPr/>
          </p:nvSpPr>
          <p:spPr>
            <a:xfrm>
              <a:off x="599391" y="3501663"/>
              <a:ext cx="5219147" cy="1545124"/>
            </a:xfrm>
            <a:prstGeom prst="rect">
              <a:avLst/>
            </a:prstGeom>
            <a:grpFill/>
          </p:spPr>
          <p:txBody>
            <a:bodyPr lIns="0" tIns="0" rIns="0" bIns="0" rtlCol="0" anchor="t">
              <a:spAutoFit/>
            </a:bodyPr>
            <a:lstStyle/>
            <a:p>
              <a:pPr>
                <a:lnSpc>
                  <a:spcPts val="4480"/>
                </a:lnSpc>
              </a:pPr>
              <a:r>
                <a:rPr lang="en-US" sz="4400" dirty="0">
                  <a:solidFill>
                    <a:srgbClr val="F6F6F6"/>
                  </a:solidFill>
                  <a:latin typeface="Calibri" panose="020F0502020204030204" pitchFamily="34" charset="0"/>
                  <a:cs typeface="Calibri" panose="020F0502020204030204" pitchFamily="34" charset="0"/>
                </a:rPr>
                <a:t>ADVANCED DEGREE</a:t>
              </a:r>
            </a:p>
          </p:txBody>
        </p:sp>
      </p:gr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943" y="3403089"/>
            <a:ext cx="2001057" cy="2001057"/>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0343" y="3774436"/>
            <a:ext cx="1230103" cy="12301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8" name="TextBox 8"/>
          <p:cNvSpPr txBox="1"/>
          <p:nvPr/>
        </p:nvSpPr>
        <p:spPr>
          <a:xfrm>
            <a:off x="13412981" y="3576884"/>
            <a:ext cx="3914360" cy="1186815"/>
          </a:xfrm>
          <a:prstGeom prst="rect">
            <a:avLst/>
          </a:prstGeom>
        </p:spPr>
        <p:txBody>
          <a:bodyPr lIns="0" tIns="0" rIns="0" bIns="0" rtlCol="0" anchor="t">
            <a:spAutoFit/>
          </a:bodyPr>
          <a:lstStyle/>
          <a:p>
            <a:pPr>
              <a:lnSpc>
                <a:spcPts val="3150"/>
              </a:lnSpc>
            </a:pPr>
            <a:r>
              <a:rPr lang="en-US" sz="2100" spc="21">
                <a:solidFill>
                  <a:srgbClr val="F6F6F6"/>
                </a:solidFill>
                <a:latin typeface="Open Sauce Light"/>
              </a:rPr>
              <a:t>To create a stunning presentation, it's best to simplify your thoughts.</a:t>
            </a:r>
          </a:p>
        </p:txBody>
      </p:sp>
      <p:grpSp>
        <p:nvGrpSpPr>
          <p:cNvPr id="9" name="Group 9"/>
          <p:cNvGrpSpPr/>
          <p:nvPr/>
        </p:nvGrpSpPr>
        <p:grpSpPr>
          <a:xfrm>
            <a:off x="5166" y="-5812"/>
            <a:ext cx="18282834" cy="1946516"/>
            <a:chOff x="0" y="0"/>
            <a:chExt cx="4050101" cy="629939"/>
          </a:xfrm>
          <a:solidFill>
            <a:srgbClr val="00295B"/>
          </a:solidFill>
        </p:grpSpPr>
        <p:sp>
          <p:nvSpPr>
            <p:cNvPr id="10" name="Freeform 10"/>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11" name="TextBox 11"/>
          <p:cNvSpPr txBox="1"/>
          <p:nvPr/>
        </p:nvSpPr>
        <p:spPr>
          <a:xfrm>
            <a:off x="1059696" y="477261"/>
            <a:ext cx="15018503" cy="934102"/>
          </a:xfrm>
          <a:prstGeom prst="rect">
            <a:avLst/>
          </a:prstGeom>
        </p:spPr>
        <p:txBody>
          <a:bodyPr wrap="square" lIns="0" tIns="0" rIns="0" bIns="0" rtlCol="0" anchor="t">
            <a:spAutoFit/>
          </a:bodyPr>
          <a:lstStyle/>
          <a:p>
            <a:pPr>
              <a:lnSpc>
                <a:spcPts val="7616"/>
              </a:lnSpc>
            </a:pPr>
            <a:r>
              <a:rPr lang="en-US" sz="6000" spc="56" dirty="0">
                <a:solidFill>
                  <a:srgbClr val="FFFFFF"/>
                </a:solidFill>
                <a:latin typeface="Calibri" panose="020F0502020204030204" pitchFamily="34" charset="0"/>
                <a:cs typeface="Calibri" panose="020F0502020204030204" pitchFamily="34" charset="0"/>
              </a:rPr>
              <a:t>CRITERIA #1: SUSTAINED COMMITMENT</a:t>
            </a:r>
          </a:p>
        </p:txBody>
      </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
        <p:nvSpPr>
          <p:cNvPr id="4" name="TextBox 3"/>
          <p:cNvSpPr txBox="1"/>
          <p:nvPr/>
        </p:nvSpPr>
        <p:spPr>
          <a:xfrm>
            <a:off x="867445" y="2423777"/>
            <a:ext cx="16558269" cy="1569660"/>
          </a:xfrm>
          <a:prstGeom prst="rect">
            <a:avLst/>
          </a:prstGeom>
          <a:noFill/>
        </p:spPr>
        <p:txBody>
          <a:bodyPr wrap="square" rtlCol="0">
            <a:spAutoFit/>
          </a:bodyPr>
          <a:lstStyle/>
          <a:p>
            <a:pPr algn="ctr"/>
            <a:r>
              <a:rPr lang="en-US" sz="3200" i="1" dirty="0">
                <a:solidFill>
                  <a:srgbClr val="002060"/>
                </a:solidFill>
              </a:rPr>
              <a:t>- A continuous and long-standing commitment</a:t>
            </a:r>
          </a:p>
          <a:p>
            <a:pPr algn="ctr"/>
            <a:r>
              <a:rPr lang="en-US" sz="3200" i="1" dirty="0">
                <a:solidFill>
                  <a:srgbClr val="002060"/>
                </a:solidFill>
              </a:rPr>
              <a:t>- Demonstrated evidence of academic impact/leadership/scholarship within the DFCM</a:t>
            </a:r>
          </a:p>
          <a:p>
            <a:pPr algn="ctr"/>
            <a:r>
              <a:rPr lang="en-US" sz="3200" i="1" dirty="0">
                <a:solidFill>
                  <a:srgbClr val="002060"/>
                </a:solidFill>
              </a:rPr>
              <a:t>- A dedication and responsibility to your discipline</a:t>
            </a:r>
          </a:p>
        </p:txBody>
      </p:sp>
      <p:sp>
        <p:nvSpPr>
          <p:cNvPr id="6" name="TextBox 5"/>
          <p:cNvSpPr txBox="1"/>
          <p:nvPr/>
        </p:nvSpPr>
        <p:spPr>
          <a:xfrm>
            <a:off x="996449" y="4396919"/>
            <a:ext cx="16460796" cy="4708981"/>
          </a:xfrm>
          <a:prstGeom prst="rect">
            <a:avLst/>
          </a:prstGeom>
          <a:noFill/>
        </p:spPr>
        <p:txBody>
          <a:bodyPr wrap="square" rtlCol="0">
            <a:spAutoFit/>
          </a:bodyPr>
          <a:lstStyle/>
          <a:p>
            <a:pPr algn="ctr"/>
            <a:r>
              <a:rPr lang="en-US" sz="3800" b="1" dirty="0">
                <a:solidFill>
                  <a:srgbClr val="002060"/>
                </a:solidFill>
              </a:rPr>
              <a:t>There is no “set” timeline of eligibility, but generally the Faculty expects:</a:t>
            </a:r>
          </a:p>
          <a:p>
            <a:pPr algn="ctr"/>
            <a:endParaRPr lang="en-US" sz="3200" dirty="0">
              <a:solidFill>
                <a:srgbClr val="002060"/>
              </a:solidFill>
            </a:endParaRPr>
          </a:p>
          <a:p>
            <a:pPr algn="ctr"/>
            <a:r>
              <a:rPr lang="en-US" sz="3400" dirty="0">
                <a:solidFill>
                  <a:srgbClr val="002060"/>
                </a:solidFill>
              </a:rPr>
              <a:t>Full time faculty (&gt;80%) – at least 3 years of appointment</a:t>
            </a:r>
          </a:p>
          <a:p>
            <a:pPr algn="ctr"/>
            <a:r>
              <a:rPr lang="en-US" sz="3400" dirty="0">
                <a:solidFill>
                  <a:srgbClr val="002060"/>
                </a:solidFill>
              </a:rPr>
              <a:t>Part time faculty (20-80%) – at least 3-5 years of appointment</a:t>
            </a:r>
          </a:p>
          <a:p>
            <a:pPr algn="ctr"/>
            <a:r>
              <a:rPr lang="en-US" sz="3400" dirty="0">
                <a:solidFill>
                  <a:srgbClr val="002060"/>
                </a:solidFill>
              </a:rPr>
              <a:t>Adjunct faculty (&lt;20%) – closer to 7-10 years of appointment</a:t>
            </a:r>
          </a:p>
          <a:p>
            <a:pPr algn="ctr"/>
            <a:endParaRPr lang="en-US" sz="3200" dirty="0">
              <a:solidFill>
                <a:srgbClr val="002060"/>
              </a:solidFill>
            </a:endParaRPr>
          </a:p>
          <a:p>
            <a:pPr algn="ctr"/>
            <a:endParaRPr lang="en-US" sz="2400" dirty="0">
              <a:solidFill>
                <a:srgbClr val="002060"/>
              </a:solidFill>
            </a:endParaRPr>
          </a:p>
          <a:p>
            <a:pPr algn="ctr"/>
            <a:r>
              <a:rPr lang="en-US" sz="3200" dirty="0">
                <a:solidFill>
                  <a:srgbClr val="002060"/>
                </a:solidFill>
              </a:rPr>
              <a:t>Keep in mind: this varies for each individual based on their time commitment, academic productivity, and competing responsibilities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4045" y="5433817"/>
            <a:ext cx="2031669" cy="2031669"/>
          </a:xfrm>
          <a:prstGeom prst="rect">
            <a:avLst/>
          </a:prstGeom>
        </p:spPr>
      </p:pic>
    </p:spTree>
    <p:extLst>
      <p:ext uri="{BB962C8B-B14F-4D97-AF65-F5344CB8AC3E}">
        <p14:creationId xmlns:p14="http://schemas.microsoft.com/office/powerpoint/2010/main" val="263049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8" name="TextBox 8"/>
          <p:cNvSpPr txBox="1"/>
          <p:nvPr/>
        </p:nvSpPr>
        <p:spPr>
          <a:xfrm>
            <a:off x="13412981" y="3576884"/>
            <a:ext cx="3914360" cy="1186815"/>
          </a:xfrm>
          <a:prstGeom prst="rect">
            <a:avLst/>
          </a:prstGeom>
        </p:spPr>
        <p:txBody>
          <a:bodyPr lIns="0" tIns="0" rIns="0" bIns="0" rtlCol="0" anchor="t">
            <a:spAutoFit/>
          </a:bodyPr>
          <a:lstStyle/>
          <a:p>
            <a:pPr>
              <a:lnSpc>
                <a:spcPts val="3150"/>
              </a:lnSpc>
            </a:pPr>
            <a:r>
              <a:rPr lang="en-US" sz="2100" spc="21">
                <a:solidFill>
                  <a:srgbClr val="F6F6F6"/>
                </a:solidFill>
                <a:latin typeface="Open Sauce Light"/>
              </a:rPr>
              <a:t>To create a stunning presentation, it's best to simplify your thoughts.</a:t>
            </a:r>
          </a:p>
        </p:txBody>
      </p:sp>
      <p:grpSp>
        <p:nvGrpSpPr>
          <p:cNvPr id="9" name="Group 9"/>
          <p:cNvGrpSpPr/>
          <p:nvPr/>
        </p:nvGrpSpPr>
        <p:grpSpPr>
          <a:xfrm>
            <a:off x="5166" y="-5812"/>
            <a:ext cx="18282834" cy="1946516"/>
            <a:chOff x="0" y="0"/>
            <a:chExt cx="4050101" cy="629939"/>
          </a:xfrm>
          <a:solidFill>
            <a:srgbClr val="00295B"/>
          </a:solidFill>
        </p:grpSpPr>
        <p:sp>
          <p:nvSpPr>
            <p:cNvPr id="10" name="Freeform 10"/>
            <p:cNvSpPr/>
            <p:nvPr/>
          </p:nvSpPr>
          <p:spPr>
            <a:xfrm>
              <a:off x="0" y="0"/>
              <a:ext cx="4050100" cy="629939"/>
            </a:xfrm>
            <a:custGeom>
              <a:avLst/>
              <a:gdLst/>
              <a:ahLst/>
              <a:cxnLst/>
              <a:rect l="l" t="t" r="r" b="b"/>
              <a:pathLst>
                <a:path w="4050100" h="629939">
                  <a:moveTo>
                    <a:pt x="0" y="0"/>
                  </a:moveTo>
                  <a:lnTo>
                    <a:pt x="4050100" y="0"/>
                  </a:lnTo>
                  <a:lnTo>
                    <a:pt x="4050100" y="629939"/>
                  </a:lnTo>
                  <a:lnTo>
                    <a:pt x="0" y="629939"/>
                  </a:lnTo>
                  <a:close/>
                </a:path>
              </a:pathLst>
            </a:custGeom>
            <a:grpFill/>
          </p:spPr>
        </p:sp>
      </p:grpSp>
      <p:sp>
        <p:nvSpPr>
          <p:cNvPr id="11" name="TextBox 11"/>
          <p:cNvSpPr txBox="1"/>
          <p:nvPr/>
        </p:nvSpPr>
        <p:spPr>
          <a:xfrm>
            <a:off x="1059696" y="477261"/>
            <a:ext cx="15018503" cy="934102"/>
          </a:xfrm>
          <a:prstGeom prst="rect">
            <a:avLst/>
          </a:prstGeom>
        </p:spPr>
        <p:txBody>
          <a:bodyPr wrap="square" lIns="0" tIns="0" rIns="0" bIns="0" rtlCol="0" anchor="t">
            <a:spAutoFit/>
          </a:bodyPr>
          <a:lstStyle/>
          <a:p>
            <a:pPr>
              <a:lnSpc>
                <a:spcPts val="7616"/>
              </a:lnSpc>
            </a:pPr>
            <a:r>
              <a:rPr lang="en-US" sz="6000" spc="56" dirty="0">
                <a:solidFill>
                  <a:srgbClr val="FFFFFF"/>
                </a:solidFill>
                <a:latin typeface="Calibri" panose="020F0502020204030204" pitchFamily="34" charset="0"/>
                <a:cs typeface="Calibri" panose="020F0502020204030204" pitchFamily="34" charset="0"/>
              </a:rPr>
              <a:t>SUSTAINED COMMITMENT CATEGORIES</a:t>
            </a:r>
          </a:p>
        </p:txBody>
      </p:sp>
      <p:pic>
        <p:nvPicPr>
          <p:cNvPr id="26" name="Picture 25" descr="Text&#10;&#10;Description automatically generated">
            <a:extLst>
              <a:ext uri="{FF2B5EF4-FFF2-40B4-BE49-F238E27FC236}">
                <a16:creationId xmlns:a16="http://schemas.microsoft.com/office/drawing/2014/main" id="{9B15E4AE-5003-4883-BA94-A0C47277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05900"/>
            <a:ext cx="3886200" cy="854988"/>
          </a:xfrm>
          <a:prstGeom prst="rect">
            <a:avLst/>
          </a:prstGeom>
        </p:spPr>
      </p:pic>
      <p:sp>
        <p:nvSpPr>
          <p:cNvPr id="6" name="TextBox 5"/>
          <p:cNvSpPr txBox="1"/>
          <p:nvPr/>
        </p:nvSpPr>
        <p:spPr>
          <a:xfrm>
            <a:off x="869938" y="2746514"/>
            <a:ext cx="12103221" cy="5527347"/>
          </a:xfrm>
          <a:prstGeom prst="rect">
            <a:avLst/>
          </a:prstGeom>
          <a:noFill/>
        </p:spPr>
        <p:txBody>
          <a:bodyPr wrap="square" rtlCol="0">
            <a:spAutoFit/>
          </a:bodyPr>
          <a:lstStyle/>
          <a:p>
            <a:r>
              <a:rPr lang="en-US" sz="3200" dirty="0">
                <a:solidFill>
                  <a:srgbClr val="002060"/>
                </a:solidFill>
              </a:rPr>
              <a:t>Candidates going forward for promotion on the basis of </a:t>
            </a:r>
            <a:r>
              <a:rPr lang="en-US" sz="3200" b="1" dirty="0">
                <a:solidFill>
                  <a:srgbClr val="002060"/>
                </a:solidFill>
              </a:rPr>
              <a:t>sustained commitment </a:t>
            </a:r>
            <a:r>
              <a:rPr lang="en-US" sz="3200" dirty="0">
                <a:solidFill>
                  <a:srgbClr val="002060"/>
                </a:solidFill>
              </a:rPr>
              <a:t>must choose 1 (or more) category:</a:t>
            </a:r>
          </a:p>
          <a:p>
            <a:endParaRPr lang="en-US" sz="3200" dirty="0">
              <a:solidFill>
                <a:srgbClr val="002060"/>
              </a:solidFill>
            </a:endParaRPr>
          </a:p>
          <a:p>
            <a:pPr marL="742950" indent="-742950">
              <a:lnSpc>
                <a:spcPct val="150000"/>
              </a:lnSpc>
              <a:buAutoNum type="arabicPeriod"/>
            </a:pPr>
            <a:r>
              <a:rPr lang="en-US" sz="4400" dirty="0">
                <a:solidFill>
                  <a:srgbClr val="002060"/>
                </a:solidFill>
              </a:rPr>
              <a:t>TEACHING EFFECTIVENESS</a:t>
            </a:r>
          </a:p>
          <a:p>
            <a:pPr marL="514350" indent="-514350">
              <a:lnSpc>
                <a:spcPct val="150000"/>
              </a:lnSpc>
              <a:buAutoNum type="arabicPeriod"/>
            </a:pPr>
            <a:r>
              <a:rPr lang="en-US" sz="4400" dirty="0">
                <a:solidFill>
                  <a:srgbClr val="002060"/>
                </a:solidFill>
              </a:rPr>
              <a:t>EDUCATIONAL OR CURRICULUM DEVELOPMENT</a:t>
            </a:r>
          </a:p>
          <a:p>
            <a:pPr marL="514350" indent="-514350">
              <a:lnSpc>
                <a:spcPct val="150000"/>
              </a:lnSpc>
              <a:buAutoNum type="arabicPeriod"/>
            </a:pPr>
            <a:r>
              <a:rPr lang="en-US" sz="4400" dirty="0">
                <a:solidFill>
                  <a:srgbClr val="002060"/>
                </a:solidFill>
              </a:rPr>
              <a:t>CREATIVE PROFESSIONAL ACTIVITY (CPA)</a:t>
            </a:r>
          </a:p>
          <a:p>
            <a:pPr marL="514350" indent="-514350">
              <a:lnSpc>
                <a:spcPct val="150000"/>
              </a:lnSpc>
              <a:buAutoNum type="arabicPeriod"/>
            </a:pPr>
            <a:r>
              <a:rPr lang="en-US" sz="4400" dirty="0">
                <a:solidFill>
                  <a:srgbClr val="002060"/>
                </a:solidFill>
              </a:rPr>
              <a:t>RESEARCH</a:t>
            </a:r>
            <a:endParaRPr lang="en-US" sz="4000" dirty="0">
              <a:solidFill>
                <a:srgbClr val="002060"/>
              </a:solidFill>
            </a:endParaRPr>
          </a:p>
        </p:txBody>
      </p:sp>
      <p:sp>
        <p:nvSpPr>
          <p:cNvPr id="2" name="TextBox 1"/>
          <p:cNvSpPr txBox="1"/>
          <p:nvPr/>
        </p:nvSpPr>
        <p:spPr>
          <a:xfrm>
            <a:off x="13396841" y="2980104"/>
            <a:ext cx="3930500" cy="5293757"/>
          </a:xfrm>
          <a:prstGeom prst="rect">
            <a:avLst/>
          </a:prstGeom>
          <a:solidFill>
            <a:schemeClr val="tx2">
              <a:lumMod val="40000"/>
              <a:lumOff val="60000"/>
            </a:schemeClr>
          </a:solidFill>
        </p:spPr>
        <p:txBody>
          <a:bodyPr wrap="square" lIns="274320" rIns="274320" rtlCol="0">
            <a:spAutoFit/>
          </a:bodyPr>
          <a:lstStyle/>
          <a:p>
            <a:pPr algn="ctr"/>
            <a:endParaRPr lang="en-US" sz="4000" dirty="0">
              <a:solidFill>
                <a:srgbClr val="002060"/>
              </a:solidFill>
            </a:endParaRPr>
          </a:p>
          <a:p>
            <a:pPr algn="ctr"/>
            <a:endParaRPr lang="en-US" sz="4000" dirty="0">
              <a:solidFill>
                <a:srgbClr val="002060"/>
              </a:solidFill>
            </a:endParaRPr>
          </a:p>
          <a:p>
            <a:pPr algn="ctr"/>
            <a:endParaRPr lang="en-US" sz="4000" dirty="0">
              <a:solidFill>
                <a:srgbClr val="002060"/>
              </a:solidFill>
            </a:endParaRPr>
          </a:p>
          <a:p>
            <a:pPr algn="ctr"/>
            <a:endParaRPr lang="en-US" sz="4000" dirty="0">
              <a:solidFill>
                <a:srgbClr val="002060"/>
              </a:solidFill>
            </a:endParaRPr>
          </a:p>
          <a:p>
            <a:pPr algn="ctr"/>
            <a:endParaRPr lang="en-US" sz="5400" dirty="0">
              <a:solidFill>
                <a:srgbClr val="002060"/>
              </a:solidFill>
            </a:endParaRPr>
          </a:p>
          <a:p>
            <a:pPr algn="ctr"/>
            <a:r>
              <a:rPr lang="en-US" sz="3200" dirty="0">
                <a:solidFill>
                  <a:srgbClr val="002060"/>
                </a:solidFill>
              </a:rPr>
              <a:t>Faculty may go forward under one or more categories</a:t>
            </a:r>
          </a:p>
          <a:p>
            <a:pPr algn="ctr"/>
            <a:endParaRPr lang="en-US" sz="2800" dirty="0">
              <a:solidFill>
                <a:srgbClr val="00206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9213" y="3557072"/>
            <a:ext cx="2361895" cy="2361895"/>
          </a:xfrm>
          <a:prstGeom prst="rect">
            <a:avLst/>
          </a:prstGeom>
        </p:spPr>
      </p:pic>
    </p:spTree>
    <p:extLst>
      <p:ext uri="{BB962C8B-B14F-4D97-AF65-F5344CB8AC3E}">
        <p14:creationId xmlns:p14="http://schemas.microsoft.com/office/powerpoint/2010/main" val="196518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3833</TotalTime>
  <Words>1750</Words>
  <Application>Microsoft Macintosh PowerPoint</Application>
  <PresentationFormat>Custom</PresentationFormat>
  <Paragraphs>302</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Open Sauce Bold</vt:lpstr>
      <vt:lpstr>Open Sauce Light</vt: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CONCEPT KEY CONCEPT KEY CONCEPT</dc:title>
  <dc:creator>Alicia Fung</dc:creator>
  <cp:lastModifiedBy>Sarah Letovsky</cp:lastModifiedBy>
  <cp:revision>94</cp:revision>
  <dcterms:created xsi:type="dcterms:W3CDTF">2006-08-16T00:00:00Z</dcterms:created>
  <dcterms:modified xsi:type="dcterms:W3CDTF">2021-04-21T17:21:42Z</dcterms:modified>
  <dc:identifier>DAEJ2dvcRFI</dc:identifier>
</cp:coreProperties>
</file>