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359" r:id="rId3"/>
    <p:sldId id="360" r:id="rId4"/>
    <p:sldId id="361" r:id="rId5"/>
    <p:sldId id="362" r:id="rId6"/>
    <p:sldId id="363" r:id="rId7"/>
    <p:sldId id="364" r:id="rId8"/>
    <p:sldId id="257" r:id="rId9"/>
    <p:sldId id="259" r:id="rId10"/>
    <p:sldId id="338" r:id="rId11"/>
    <p:sldId id="260" r:id="rId12"/>
    <p:sldId id="341" r:id="rId13"/>
    <p:sldId id="350" r:id="rId14"/>
    <p:sldId id="342" r:id="rId15"/>
    <p:sldId id="352" r:id="rId16"/>
    <p:sldId id="353" r:id="rId17"/>
    <p:sldId id="355" r:id="rId18"/>
    <p:sldId id="354" r:id="rId19"/>
    <p:sldId id="262" r:id="rId20"/>
    <p:sldId id="356" r:id="rId21"/>
    <p:sldId id="357" r:id="rId22"/>
    <p:sldId id="343" r:id="rId23"/>
    <p:sldId id="258" r:id="rId24"/>
    <p:sldId id="344" r:id="rId25"/>
    <p:sldId id="339" r:id="rId26"/>
    <p:sldId id="345" r:id="rId27"/>
    <p:sldId id="348" r:id="rId28"/>
    <p:sldId id="263" r:id="rId29"/>
    <p:sldId id="346" r:id="rId30"/>
    <p:sldId id="349" r:id="rId31"/>
    <p:sldId id="340" r:id="rId32"/>
    <p:sldId id="347" r:id="rId33"/>
  </p:sldIdLst>
  <p:sldSz cx="18288000" cy="10287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Open Sauce Bold" pitchFamily="2" charset="77"/>
      <p:regular r:id="rId39"/>
      <p:bold r:id="rId40"/>
    </p:embeddedFont>
    <p:embeddedFont>
      <p:font typeface="Open Sauce Light" pitchFamily="2" charset="77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fcm promotion" initials="dp" lastIdx="0" clrIdx="0">
    <p:extLst>
      <p:ext uri="{19B8F6BF-5375-455C-9EA6-DF929625EA0E}">
        <p15:presenceInfo xmlns:p15="http://schemas.microsoft.com/office/powerpoint/2012/main" userId="S-1-5-21-2447618316-1514975726-2187248871-90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5B"/>
    <a:srgbClr val="B5D6E5"/>
    <a:srgbClr val="0055BC"/>
    <a:srgbClr val="9BC8FF"/>
    <a:srgbClr val="00408E"/>
    <a:srgbClr val="DDECF3"/>
    <a:srgbClr val="008AB0"/>
    <a:srgbClr val="E31736"/>
    <a:srgbClr val="FFD24E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6675" autoAdjust="0"/>
    <p:restoredTop sz="94605" autoAdjust="0"/>
  </p:normalViewPr>
  <p:slideViewPr>
    <p:cSldViewPr>
      <p:cViewPr varScale="1">
        <p:scale>
          <a:sx n="47" d="100"/>
          <a:sy n="47" d="100"/>
        </p:scale>
        <p:origin x="240" y="8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27273-C8FB-4AF7-90E6-BFB0FF4445FF}" type="datetimeFigureOut">
              <a:rPr lang="en-US" smtClean="0"/>
              <a:t>2/26/21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18BD36-7BFD-4684-B677-BADF42808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69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Antao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13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Antao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040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Antao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93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Antao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73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Antao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06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Antao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615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Antao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6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Antao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86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Antao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048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Antao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89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White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54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Antao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985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Antao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36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BRIEF Q&amp;A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21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 –</a:t>
            </a:r>
            <a:r>
              <a:rPr lang="en-US" baseline="0" dirty="0"/>
              <a:t> Timeline and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768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242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00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626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Antao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715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Antao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60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Dr. </a:t>
            </a:r>
            <a:r>
              <a:rPr lang="en-US" dirty="0" err="1"/>
              <a:t>Antao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57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White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046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</a:t>
            </a:r>
            <a:r>
              <a:rPr lang="en-US" dirty="0" err="1"/>
              <a:t>Antao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221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33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Q&amp;A session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81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White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31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White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47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Dr. White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02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White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83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515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Sarah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18BD36-7BFD-4684-B677-BADF428088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43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dfcm.utoronto.ca/senior-promotion" TargetMode="Externa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dfcm.promotion@utoronto.ca" TargetMode="External"/><Relationship Id="rId4" Type="http://schemas.openxmlformats.org/officeDocument/2006/relationships/hyperlink" Target="https://www.dfcm.utoronto.ca/senior-promotion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dfcm.utoronto.ca/senior-promotion" TargetMode="Externa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Dfcm.promotion@utoronto.ca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0EDC240-95F8-814C-A87E-7DC37D252D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6" t="15344" r="32439" b="19157"/>
          <a:stretch/>
        </p:blipFill>
        <p:spPr>
          <a:xfrm flipH="1">
            <a:off x="9207762" y="0"/>
            <a:ext cx="90678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8366" y="2628900"/>
            <a:ext cx="10744200" cy="4703079"/>
            <a:chOff x="0" y="0"/>
            <a:chExt cx="13865560" cy="6270772"/>
          </a:xfrm>
          <a:solidFill>
            <a:srgbClr val="00295B"/>
          </a:solidFill>
        </p:grpSpPr>
        <p:sp>
          <p:nvSpPr>
            <p:cNvPr id="4" name="AutoShape 4"/>
            <p:cNvSpPr/>
            <p:nvPr/>
          </p:nvSpPr>
          <p:spPr>
            <a:xfrm>
              <a:off x="0" y="0"/>
              <a:ext cx="13865560" cy="6270772"/>
            </a:xfrm>
            <a:prstGeom prst="rect">
              <a:avLst/>
            </a:pr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2088408" y="2607931"/>
              <a:ext cx="10018579" cy="94061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97637" y="2927063"/>
            <a:ext cx="9707872" cy="4079320"/>
            <a:chOff x="-1214638" y="195505"/>
            <a:chExt cx="12943830" cy="5063856"/>
          </a:xfrm>
        </p:grpSpPr>
        <p:sp>
          <p:nvSpPr>
            <p:cNvPr id="7" name="TextBox 7"/>
            <p:cNvSpPr txBox="1"/>
            <p:nvPr/>
          </p:nvSpPr>
          <p:spPr>
            <a:xfrm>
              <a:off x="-1214638" y="2317515"/>
              <a:ext cx="12943830" cy="2941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600" spc="2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Senior Promotion Workshop #1 </a:t>
              </a:r>
              <a:r>
                <a:rPr lang="en-US" altLang="en-US" sz="2600" kern="0" dirty="0">
                  <a:solidFill>
                    <a:schemeClr val="bg1"/>
                  </a:solidFill>
                  <a:latin typeface="Arial"/>
                  <a:cs typeface="Arial" panose="020B0604020202020204" pitchFamily="34" charset="0"/>
                  <a:sym typeface="Wingdings" panose="05000000000000000000" pitchFamily="2" charset="2"/>
                </a:rPr>
                <a:t></a:t>
              </a:r>
              <a:r>
                <a:rPr lang="en-US" altLang="en-US" sz="2600" kern="0" dirty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2600" spc="2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February 26, 2021</a:t>
              </a:r>
            </a:p>
            <a:p>
              <a:endParaRPr lang="en-US" sz="1600" spc="2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2400" b="1" spc="2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Facilitated by:</a:t>
              </a:r>
            </a:p>
            <a:p>
              <a:r>
                <a:rPr lang="en-US" sz="2400" spc="2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Dr. Viola </a:t>
              </a:r>
              <a:r>
                <a:rPr lang="en-US" sz="2400" spc="2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Antao</a:t>
              </a:r>
              <a:r>
                <a:rPr lang="en-US" sz="2400" spc="2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DFCM Faculty Development Director</a:t>
              </a:r>
            </a:p>
            <a:p>
              <a:r>
                <a:rPr lang="en-US" sz="2400" spc="2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Sarah </a:t>
              </a:r>
              <a:r>
                <a:rPr lang="en-US" sz="2400" spc="2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Letovsky</a:t>
              </a:r>
              <a:r>
                <a:rPr lang="en-US" sz="2400" spc="2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DFCM Academic Promotions Coordinator</a:t>
              </a:r>
            </a:p>
            <a:p>
              <a:endParaRPr lang="en-US" sz="1600" spc="2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2400" spc="2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Introduction by Dr. David White, Department Promotions Committee Chair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1214638" y="195505"/>
              <a:ext cx="12118019" cy="18338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4800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HOW DO I BECOME AN ASSOCIATE OR FULL PROFESSOR?</a:t>
              </a:r>
              <a:endParaRPr lang="en-US" sz="4800" dirty="0">
                <a:solidFill>
                  <a:srgbClr val="F6F6F6"/>
                </a:solidFill>
                <a:latin typeface="Open Sauce Bold"/>
              </a:endParaRPr>
            </a:p>
          </p:txBody>
        </p:sp>
      </p:grp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FA987620-086D-4EB2-85D9-B26F2444D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1" r="2576" b="-371"/>
          <a:stretch/>
        </p:blipFill>
        <p:spPr>
          <a:xfrm>
            <a:off x="-380999" y="0"/>
            <a:ext cx="9448800" cy="10325100"/>
          </a:xfrm>
          <a:prstGeom prst="rect">
            <a:avLst/>
          </a:prstGeom>
        </p:spPr>
      </p:pic>
      <p:grpSp>
        <p:nvGrpSpPr>
          <p:cNvPr id="10" name="Group 3">
            <a:extLst>
              <a:ext uri="{FF2B5EF4-FFF2-40B4-BE49-F238E27FC236}">
                <a16:creationId xmlns:a16="http://schemas.microsoft.com/office/drawing/2014/main" id="{9A97B83B-2CD3-FF42-A765-5FB3E12C3560}"/>
              </a:ext>
            </a:extLst>
          </p:cNvPr>
          <p:cNvGrpSpPr/>
          <p:nvPr/>
        </p:nvGrpSpPr>
        <p:grpSpPr>
          <a:xfrm>
            <a:off x="-380999" y="5905500"/>
            <a:ext cx="8520456" cy="3505200"/>
            <a:chOff x="0" y="0"/>
            <a:chExt cx="13865560" cy="6270772"/>
          </a:xfrm>
          <a:solidFill>
            <a:srgbClr val="00295B"/>
          </a:solidFill>
        </p:grpSpPr>
        <p:sp>
          <p:nvSpPr>
            <p:cNvPr id="11" name="AutoShape 4">
              <a:extLst>
                <a:ext uri="{FF2B5EF4-FFF2-40B4-BE49-F238E27FC236}">
                  <a16:creationId xmlns:a16="http://schemas.microsoft.com/office/drawing/2014/main" id="{5A4E3841-C048-6842-87B1-F7701C9D5FA3}"/>
                </a:ext>
              </a:extLst>
            </p:cNvPr>
            <p:cNvSpPr/>
            <p:nvPr/>
          </p:nvSpPr>
          <p:spPr>
            <a:xfrm>
              <a:off x="0" y="0"/>
              <a:ext cx="13865560" cy="6270772"/>
            </a:xfrm>
            <a:prstGeom prst="rect">
              <a:avLst/>
            </a:prstGeom>
            <a:grpFill/>
          </p:spPr>
        </p:sp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F54423E2-4C52-8044-B32E-387123D93C4A}"/>
                </a:ext>
              </a:extLst>
            </p:cNvPr>
            <p:cNvSpPr txBox="1"/>
            <p:nvPr/>
          </p:nvSpPr>
          <p:spPr>
            <a:xfrm>
              <a:off x="2088408" y="2607931"/>
              <a:ext cx="10018579" cy="94061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99"/>
                </a:lnSpc>
              </a:pPr>
              <a:endParaRPr/>
            </a:p>
          </p:txBody>
        </p:sp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B1B2B7F1-0084-8342-9A6B-2DFBB04B44C9}"/>
              </a:ext>
            </a:extLst>
          </p:cNvPr>
          <p:cNvSpPr txBox="1"/>
          <p:nvPr/>
        </p:nvSpPr>
        <p:spPr>
          <a:xfrm>
            <a:off x="743032" y="6334661"/>
            <a:ext cx="7221035" cy="2646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spc="128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 SENIOR PROMOTION?</a:t>
            </a:r>
          </a:p>
          <a:p>
            <a:endParaRPr lang="en-US" sz="2400" spc="128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spc="128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Viola </a:t>
            </a:r>
            <a:r>
              <a:rPr lang="en-US" sz="4000" spc="128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Antao</a:t>
            </a:r>
            <a:endParaRPr lang="en-US" sz="4000" spc="128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C632AD2-71D9-5247-A049-60A4B9960F6A}"/>
              </a:ext>
            </a:extLst>
          </p:cNvPr>
          <p:cNvSpPr txBox="1"/>
          <p:nvPr/>
        </p:nvSpPr>
        <p:spPr>
          <a:xfrm>
            <a:off x="10363200" y="2476500"/>
            <a:ext cx="7086600" cy="60939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295B"/>
                </a:solidFill>
              </a:rPr>
              <a:t>Senior promotion refers to promotion</a:t>
            </a:r>
          </a:p>
          <a:p>
            <a:pPr algn="ctr">
              <a:defRPr/>
            </a:pPr>
            <a:r>
              <a:rPr lang="en-US" sz="3600" dirty="0">
                <a:solidFill>
                  <a:srgbClr val="00295B"/>
                </a:solidFill>
              </a:rPr>
              <a:t>to the academic ranks of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295B"/>
                </a:solidFill>
              </a:rPr>
              <a:t>Associate Professor and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00295B"/>
                </a:solidFill>
              </a:rPr>
              <a:t>full Professor</a:t>
            </a:r>
          </a:p>
          <a:p>
            <a:pPr algn="ctr">
              <a:defRPr/>
            </a:pPr>
            <a:endParaRPr lang="en-US" sz="3600" dirty="0">
              <a:solidFill>
                <a:srgbClr val="00295B"/>
              </a:solidFill>
            </a:endParaRPr>
          </a:p>
          <a:p>
            <a:pPr algn="ctr">
              <a:defRPr/>
            </a:pPr>
            <a:r>
              <a:rPr lang="en-US" sz="3600" dirty="0">
                <a:solidFill>
                  <a:srgbClr val="00295B"/>
                </a:solidFill>
              </a:rPr>
              <a:t>Academic promotion in the Faculty of Medicine recognizes the notable achievements of faculty members in their discipline and contributions to the University of Toronto.</a:t>
            </a:r>
          </a:p>
          <a:p>
            <a:pPr algn="ctr"/>
            <a:endParaRPr lang="en-US" sz="3600" dirty="0">
              <a:solidFill>
                <a:srgbClr val="0029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>
            <a:extLst>
              <a:ext uri="{FF2B5EF4-FFF2-40B4-BE49-F238E27FC236}">
                <a16:creationId xmlns:a16="http://schemas.microsoft.com/office/drawing/2014/main" id="{9C0AA1ED-F39A-472E-A72C-C514D9036B63}"/>
              </a:ext>
            </a:extLst>
          </p:cNvPr>
          <p:cNvGrpSpPr/>
          <p:nvPr/>
        </p:nvGrpSpPr>
        <p:grpSpPr>
          <a:xfrm>
            <a:off x="-25831" y="0"/>
            <a:ext cx="18313831" cy="2019300"/>
            <a:chOff x="0" y="0"/>
            <a:chExt cx="4050101" cy="629939"/>
          </a:xfrm>
          <a:solidFill>
            <a:srgbClr val="00295B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5C75D0E-6580-4AB4-9135-72AD5B703A45}"/>
                </a:ext>
              </a:extLst>
            </p:cNvPr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11">
            <a:extLst>
              <a:ext uri="{FF2B5EF4-FFF2-40B4-BE49-F238E27FC236}">
                <a16:creationId xmlns:a16="http://schemas.microsoft.com/office/drawing/2014/main" id="{8B97E716-2BE4-4C34-A3F3-18D5CFCB64F7}"/>
              </a:ext>
            </a:extLst>
          </p:cNvPr>
          <p:cNvSpPr txBox="1"/>
          <p:nvPr/>
        </p:nvSpPr>
        <p:spPr>
          <a:xfrm>
            <a:off x="1066800" y="571500"/>
            <a:ext cx="157734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a Senior Promotion?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8E2E8FF-F79B-498B-9FC7-CD3C32082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01FAE50-59F4-47FF-A901-450A8CBC7CCB}"/>
              </a:ext>
            </a:extLst>
          </p:cNvPr>
          <p:cNvSpPr txBox="1"/>
          <p:nvPr/>
        </p:nvSpPr>
        <p:spPr>
          <a:xfrm>
            <a:off x="1735199" y="3317699"/>
            <a:ext cx="14791766" cy="553997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altLang="en-US" sz="4000" dirty="0">
                <a:solidFill>
                  <a:srgbClr val="00295B"/>
                </a:solidFill>
              </a:rPr>
              <a:t>Promotion is not granted as a reward for long-term service, but rather to </a:t>
            </a:r>
            <a:r>
              <a:rPr lang="en-US" altLang="en-US" sz="4000" b="1" dirty="0">
                <a:solidFill>
                  <a:srgbClr val="00295B"/>
                </a:solidFill>
              </a:rPr>
              <a:t>recognize</a:t>
            </a:r>
            <a:r>
              <a:rPr lang="en-US" altLang="en-US" sz="4000" dirty="0">
                <a:solidFill>
                  <a:srgbClr val="00295B"/>
                </a:solidFill>
              </a:rPr>
              <a:t> those who have </a:t>
            </a:r>
            <a:r>
              <a:rPr lang="en-US" altLang="en-US" sz="4000" b="1" dirty="0">
                <a:solidFill>
                  <a:srgbClr val="00295B"/>
                </a:solidFill>
              </a:rPr>
              <a:t>EXCELLED</a:t>
            </a:r>
            <a:r>
              <a:rPr lang="en-US" altLang="en-US" sz="4000" dirty="0">
                <a:solidFill>
                  <a:srgbClr val="00295B"/>
                </a:solidFill>
              </a:rPr>
              <a:t> in specific aspects of the academic mission.</a:t>
            </a:r>
          </a:p>
          <a:p>
            <a:pPr algn="ctr">
              <a:defRPr/>
            </a:pPr>
            <a:endParaRPr lang="en-US" altLang="en-US" sz="4000" dirty="0">
              <a:solidFill>
                <a:srgbClr val="00295B"/>
              </a:solidFill>
            </a:endParaRPr>
          </a:p>
          <a:p>
            <a:pPr algn="ctr">
              <a:defRPr/>
            </a:pPr>
            <a:r>
              <a:rPr lang="en-US" altLang="en-US" sz="4000" dirty="0">
                <a:solidFill>
                  <a:srgbClr val="00295B"/>
                </a:solidFill>
              </a:rPr>
              <a:t>The successful candidate for promotion will be expected to have established a </a:t>
            </a:r>
            <a:r>
              <a:rPr lang="en-US" altLang="en-US" sz="4000" b="1" dirty="0">
                <a:solidFill>
                  <a:srgbClr val="00295B"/>
                </a:solidFill>
              </a:rPr>
              <a:t>wide</a:t>
            </a:r>
            <a:r>
              <a:rPr lang="en-US" altLang="en-US" sz="4000" dirty="0">
                <a:solidFill>
                  <a:srgbClr val="00295B"/>
                </a:solidFill>
              </a:rPr>
              <a:t> reputation in his or her field of interest, to be deeply engaged in </a:t>
            </a:r>
            <a:r>
              <a:rPr lang="en-US" altLang="en-US" sz="4000" b="1" dirty="0">
                <a:solidFill>
                  <a:srgbClr val="00295B"/>
                </a:solidFill>
              </a:rPr>
              <a:t>scholarly work</a:t>
            </a:r>
            <a:r>
              <a:rPr lang="en-US" altLang="en-US" sz="4000" dirty="0">
                <a:solidFill>
                  <a:srgbClr val="00295B"/>
                </a:solidFill>
              </a:rPr>
              <a:t>, and to show him or herself to be an effective </a:t>
            </a:r>
            <a:r>
              <a:rPr lang="en-US" altLang="en-US" sz="4000" b="1" dirty="0">
                <a:solidFill>
                  <a:srgbClr val="00295B"/>
                </a:solidFill>
              </a:rPr>
              <a:t>teacher</a:t>
            </a:r>
            <a:r>
              <a:rPr lang="en-US" altLang="en-US" sz="4000" dirty="0">
                <a:solidFill>
                  <a:srgbClr val="00295B"/>
                </a:solidFill>
              </a:rPr>
              <a:t>.</a:t>
            </a:r>
          </a:p>
          <a:p>
            <a:endParaRPr lang="en-US" sz="4000" dirty="0">
              <a:solidFill>
                <a:srgbClr val="00295B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877" y="346052"/>
            <a:ext cx="2400147" cy="240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04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763000" cy="10287000"/>
          </a:xfrm>
          <a:prstGeom prst="rect">
            <a:avLst/>
          </a:prstGeom>
          <a:solidFill>
            <a:srgbClr val="00295B"/>
          </a:solidFill>
        </p:spPr>
      </p:sp>
      <p:sp>
        <p:nvSpPr>
          <p:cNvPr id="3" name="TextBox 3"/>
          <p:cNvSpPr txBox="1"/>
          <p:nvPr/>
        </p:nvSpPr>
        <p:spPr>
          <a:xfrm>
            <a:off x="657299" y="4079106"/>
            <a:ext cx="7372201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20"/>
              </a:lnSpc>
            </a:pPr>
            <a:r>
              <a:rPr lang="en-US" sz="6400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CRITERIA FOR A SENIOR PROMOTION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20200" y="1223427"/>
            <a:ext cx="8498541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en-US" sz="3000" dirty="0">
                <a:solidFill>
                  <a:srgbClr val="00295B"/>
                </a:solidFill>
              </a:rPr>
              <a:t>The successful candidate for promotion will be expected to have established a </a:t>
            </a:r>
            <a:r>
              <a:rPr lang="en-US" altLang="en-US" sz="3000" b="1" dirty="0">
                <a:solidFill>
                  <a:srgbClr val="00295B"/>
                </a:solidFill>
              </a:rPr>
              <a:t>wide</a:t>
            </a:r>
            <a:r>
              <a:rPr lang="en-US" altLang="en-US" sz="3000" dirty="0">
                <a:solidFill>
                  <a:srgbClr val="00295B"/>
                </a:solidFill>
              </a:rPr>
              <a:t> reputation in his or her field of interest, to be deeply engaged in </a:t>
            </a:r>
            <a:r>
              <a:rPr lang="en-US" altLang="en-US" sz="3000" b="1" dirty="0">
                <a:solidFill>
                  <a:srgbClr val="00295B"/>
                </a:solidFill>
              </a:rPr>
              <a:t>scholarly work</a:t>
            </a:r>
            <a:r>
              <a:rPr lang="en-US" altLang="en-US" sz="3000" dirty="0">
                <a:solidFill>
                  <a:srgbClr val="00295B"/>
                </a:solidFill>
              </a:rPr>
              <a:t>, and to show themselves to be an </a:t>
            </a:r>
            <a:r>
              <a:rPr lang="en-US" altLang="en-US" sz="3000" b="1" dirty="0">
                <a:solidFill>
                  <a:srgbClr val="00295B"/>
                </a:solidFill>
              </a:rPr>
              <a:t>effective teacher.</a:t>
            </a:r>
          </a:p>
          <a:p>
            <a:pPr algn="ctr"/>
            <a:endParaRPr lang="en-US" altLang="en-US" sz="3000" b="1" dirty="0">
              <a:solidFill>
                <a:srgbClr val="00295B"/>
              </a:solidFill>
            </a:endParaRPr>
          </a:p>
          <a:p>
            <a:pPr algn="ctr"/>
            <a:r>
              <a:rPr lang="en-US" altLang="en-US" sz="3000" b="1" dirty="0">
                <a:solidFill>
                  <a:srgbClr val="00295B"/>
                </a:solidFill>
              </a:rPr>
              <a:t>WIDE REPUTATION</a:t>
            </a:r>
          </a:p>
          <a:p>
            <a:pPr algn="ctr"/>
            <a:r>
              <a:rPr lang="en-US" altLang="en-US" sz="3000" dirty="0">
                <a:solidFill>
                  <a:srgbClr val="00295B"/>
                </a:solidFill>
              </a:rPr>
              <a:t>Associate Professor = </a:t>
            </a:r>
            <a:r>
              <a:rPr lang="en-US" altLang="en-US" sz="3000" dirty="0">
                <a:solidFill>
                  <a:srgbClr val="FF0000"/>
                </a:solidFill>
              </a:rPr>
              <a:t>National</a:t>
            </a:r>
          </a:p>
          <a:p>
            <a:pPr algn="ctr"/>
            <a:r>
              <a:rPr lang="en-US" altLang="en-US" sz="3000" dirty="0">
                <a:solidFill>
                  <a:srgbClr val="00295B"/>
                </a:solidFill>
              </a:rPr>
              <a:t>Professor = </a:t>
            </a:r>
            <a:r>
              <a:rPr lang="en-US" altLang="en-US" sz="3000" dirty="0">
                <a:solidFill>
                  <a:srgbClr val="FF0000"/>
                </a:solidFill>
              </a:rPr>
              <a:t>International</a:t>
            </a:r>
          </a:p>
          <a:p>
            <a:pPr algn="ctr"/>
            <a:endParaRPr lang="en-US" altLang="en-US" sz="3000" dirty="0">
              <a:solidFill>
                <a:srgbClr val="00295B"/>
              </a:solidFill>
            </a:endParaRPr>
          </a:p>
          <a:p>
            <a:pPr algn="ctr"/>
            <a:r>
              <a:rPr lang="en-US" altLang="en-US" sz="3000" dirty="0">
                <a:solidFill>
                  <a:srgbClr val="00295B"/>
                </a:solidFill>
              </a:rPr>
              <a:t>This is demonstrated through accomplishments in Research, Creative Professional Activity (CPA), and Teaching &amp; Education.</a:t>
            </a:r>
          </a:p>
          <a:p>
            <a:pPr algn="ctr"/>
            <a:endParaRPr lang="en-US" altLang="en-US" sz="3000" dirty="0">
              <a:solidFill>
                <a:srgbClr val="00295B"/>
              </a:solidFill>
            </a:endParaRPr>
          </a:p>
          <a:p>
            <a:pPr algn="ctr"/>
            <a:r>
              <a:rPr lang="en-US" altLang="en-US" sz="3000" dirty="0">
                <a:solidFill>
                  <a:srgbClr val="00295B"/>
                </a:solidFill>
              </a:rPr>
              <a:t>ALL candidates must demonstrate teaching/education activity. This is a mandatory component in a promotion dossier.</a:t>
            </a:r>
            <a:br>
              <a:rPr lang="en-US" altLang="en-US" sz="3000" dirty="0">
                <a:solidFill>
                  <a:srgbClr val="00295B"/>
                </a:solidFill>
              </a:rPr>
            </a:br>
            <a:endParaRPr lang="en-US" sz="3000" dirty="0">
              <a:solidFill>
                <a:srgbClr val="00295B"/>
              </a:solidFill>
              <a:cs typeface="Calibri" panose="020F0502020204030204" pitchFamily="34" charset="0"/>
            </a:endParaRP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8E66E9C-D671-4CFA-A3D4-171723706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1"/>
            <a:ext cx="3886200" cy="85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12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295B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1059697" y="477261"/>
            <a:ext cx="1057919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READINESS FOR PROMOTION</a:t>
            </a:r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9B15E4AE-5003-4883-BA94-A0C472774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00300" y="2529359"/>
            <a:ext cx="127254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00295B"/>
                </a:solidFill>
              </a:rPr>
              <a:t>Successful promotion is not based on longevity – it is based on merit.</a:t>
            </a:r>
          </a:p>
          <a:p>
            <a:pPr algn="ctr"/>
            <a:endParaRPr lang="en-US" sz="3400" dirty="0">
              <a:solidFill>
                <a:srgbClr val="00295B"/>
              </a:solidFill>
            </a:endParaRPr>
          </a:p>
          <a:p>
            <a:pPr algn="ctr"/>
            <a:r>
              <a:rPr lang="en-US" sz="3400" dirty="0">
                <a:solidFill>
                  <a:srgbClr val="00295B"/>
                </a:solidFill>
              </a:rPr>
              <a:t>However, it is expected that senior promotion candidates are eligible around </a:t>
            </a:r>
            <a:r>
              <a:rPr lang="en-US" sz="3400" b="1" dirty="0">
                <a:solidFill>
                  <a:srgbClr val="00295B"/>
                </a:solidFill>
              </a:rPr>
              <a:t>5 years or later </a:t>
            </a:r>
            <a:r>
              <a:rPr lang="en-US" sz="3400" dirty="0">
                <a:solidFill>
                  <a:srgbClr val="00295B"/>
                </a:solidFill>
              </a:rPr>
              <a:t>since the date of their last promotion.</a:t>
            </a:r>
          </a:p>
          <a:p>
            <a:pPr algn="ctr"/>
            <a:endParaRPr lang="en-US" sz="3400" dirty="0">
              <a:solidFill>
                <a:srgbClr val="00295B"/>
              </a:solidFill>
            </a:endParaRPr>
          </a:p>
          <a:p>
            <a:pPr algn="ctr"/>
            <a:r>
              <a:rPr lang="en-US" sz="3400" dirty="0">
                <a:solidFill>
                  <a:srgbClr val="00295B"/>
                </a:solidFill>
              </a:rPr>
              <a:t>Usually, a request for promotion prior to 5 years since the last promotion is considered an “accelerated promotion” by the Decanal Committee and the dossier should clearly explain why there is a request for accelerated promotion.</a:t>
            </a:r>
          </a:p>
          <a:p>
            <a:pPr algn="ctr"/>
            <a:endParaRPr lang="en-US" sz="3400" dirty="0">
              <a:solidFill>
                <a:srgbClr val="00295B"/>
              </a:solidFill>
            </a:endParaRPr>
          </a:p>
          <a:p>
            <a:pPr algn="ctr"/>
            <a:r>
              <a:rPr lang="en-US" sz="3400" dirty="0">
                <a:solidFill>
                  <a:srgbClr val="00295B"/>
                </a:solidFill>
              </a:rPr>
              <a:t>Your Site Chief/Division Head/Program Director AND Dr. White should help you determine your readiness for promotion.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00" y="4533900"/>
            <a:ext cx="2590495" cy="259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6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5400" y="2562737"/>
            <a:ext cx="6725573" cy="6200161"/>
            <a:chOff x="0" y="0"/>
            <a:chExt cx="6417930" cy="7045877"/>
          </a:xfrm>
          <a:solidFill>
            <a:srgbClr val="00295B"/>
          </a:solidFill>
        </p:grpSpPr>
        <p:sp>
          <p:nvSpPr>
            <p:cNvPr id="3" name="AutoShape 3"/>
            <p:cNvSpPr/>
            <p:nvPr/>
          </p:nvSpPr>
          <p:spPr>
            <a:xfrm>
              <a:off x="0" y="0"/>
              <a:ext cx="6417930" cy="7045877"/>
            </a:xfrm>
            <a:prstGeom prst="rect">
              <a:avLst/>
            </a:prstGeom>
            <a:grpFill/>
          </p:spPr>
        </p:sp>
        <p:sp>
          <p:nvSpPr>
            <p:cNvPr id="6" name="TextBox 6"/>
            <p:cNvSpPr txBox="1"/>
            <p:nvPr/>
          </p:nvSpPr>
          <p:spPr>
            <a:xfrm>
              <a:off x="312989" y="2408005"/>
              <a:ext cx="5889869" cy="4197096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r>
                <a:rPr lang="en-US" altLang="en-US" sz="3000" dirty="0">
                  <a:solidFill>
                    <a:schemeClr val="bg1"/>
                  </a:solidFill>
                </a:rPr>
                <a:t>You need to demonstrate “</a:t>
              </a:r>
              <a:r>
                <a:rPr lang="en-US" altLang="en-US" sz="3000" b="1" dirty="0">
                  <a:solidFill>
                    <a:schemeClr val="bg1"/>
                  </a:solidFill>
                </a:rPr>
                <a:t>excellence</a:t>
              </a:r>
              <a:r>
                <a:rPr lang="en-US" altLang="en-US" sz="3000" dirty="0">
                  <a:solidFill>
                    <a:schemeClr val="bg1"/>
                  </a:solidFill>
                </a:rPr>
                <a:t>” in at least </a:t>
              </a:r>
              <a:r>
                <a:rPr lang="en-US" altLang="en-US" sz="3000" b="1" dirty="0">
                  <a:solidFill>
                    <a:schemeClr val="bg1"/>
                  </a:solidFill>
                </a:rPr>
                <a:t>ONE</a:t>
              </a:r>
              <a:r>
                <a:rPr lang="en-US" altLang="en-US" sz="3000" dirty="0">
                  <a:solidFill>
                    <a:schemeClr val="bg1"/>
                  </a:solidFill>
                </a:rPr>
                <a:t> area and “</a:t>
              </a:r>
              <a:r>
                <a:rPr lang="en-US" altLang="en-US" sz="3000" b="1" dirty="0">
                  <a:solidFill>
                    <a:schemeClr val="bg1"/>
                  </a:solidFill>
                </a:rPr>
                <a:t>competence</a:t>
              </a:r>
              <a:r>
                <a:rPr lang="en-US" altLang="en-US" sz="3000" dirty="0">
                  <a:solidFill>
                    <a:schemeClr val="bg1"/>
                  </a:solidFill>
                </a:rPr>
                <a:t>” in the other areas:</a:t>
              </a:r>
            </a:p>
            <a:p>
              <a:pPr>
                <a:lnSpc>
                  <a:spcPts val="3150"/>
                </a:lnSpc>
              </a:pPr>
              <a:endParaRPr lang="en-US" altLang="en-US" sz="3200" dirty="0">
                <a:solidFill>
                  <a:schemeClr val="bg1"/>
                </a:solidFill>
              </a:endParaRPr>
            </a:p>
            <a:p>
              <a:pPr marL="742950" indent="-742950">
                <a:lnSpc>
                  <a:spcPts val="3150"/>
                </a:lnSpc>
                <a:buFont typeface="+mj-lt"/>
                <a:buAutoNum type="arabicPeriod"/>
              </a:pPr>
              <a:r>
                <a:rPr lang="en-US" altLang="en-US" sz="3000" dirty="0">
                  <a:solidFill>
                    <a:schemeClr val="bg1"/>
                  </a:solidFill>
                </a:rPr>
                <a:t>Research</a:t>
              </a:r>
            </a:p>
            <a:p>
              <a:pPr marL="742950" indent="-742950">
                <a:lnSpc>
                  <a:spcPts val="3150"/>
                </a:lnSpc>
                <a:buFont typeface="+mj-lt"/>
                <a:buAutoNum type="arabicPeriod"/>
              </a:pPr>
              <a:r>
                <a:rPr lang="en-US" altLang="en-US" sz="3000" dirty="0">
                  <a:solidFill>
                    <a:schemeClr val="bg1"/>
                  </a:solidFill>
                </a:rPr>
                <a:t>Creative Professional Activity (CPA)</a:t>
              </a:r>
            </a:p>
            <a:p>
              <a:pPr marL="742950" indent="-742950">
                <a:lnSpc>
                  <a:spcPts val="3150"/>
                </a:lnSpc>
                <a:buFont typeface="+mj-lt"/>
                <a:buAutoNum type="arabicPeriod"/>
              </a:pPr>
              <a:r>
                <a:rPr lang="en-US" altLang="en-US" sz="3000" dirty="0">
                  <a:solidFill>
                    <a:schemeClr val="bg1"/>
                  </a:solidFill>
                </a:rPr>
                <a:t>Teaching &amp; Education</a:t>
              </a:r>
            </a:p>
            <a:p>
              <a:pPr marL="742950" indent="-742950">
                <a:lnSpc>
                  <a:spcPts val="3150"/>
                </a:lnSpc>
                <a:buFont typeface="+mj-lt"/>
                <a:buAutoNum type="arabicPeriod"/>
              </a:pPr>
              <a:r>
                <a:rPr lang="en-US" sz="3000" spc="21" dirty="0">
                  <a:solidFill>
                    <a:schemeClr val="bg1"/>
                  </a:solidFill>
                  <a:cs typeface="Calibri" panose="020F0502020204030204" pitchFamily="34" charset="0"/>
                </a:rPr>
                <a:t>Administrative Service (cannot declare excellence)</a:t>
              </a:r>
              <a:endParaRPr lang="en-US" sz="3000" spc="21" dirty="0">
                <a:solidFill>
                  <a:srgbClr val="F6F6F6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295B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1059697" y="477261"/>
            <a:ext cx="1057919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CRITERIA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070069" y="2547225"/>
            <a:ext cx="6725573" cy="6200161"/>
            <a:chOff x="0" y="0"/>
            <a:chExt cx="6417930" cy="7455976"/>
          </a:xfrm>
          <a:solidFill>
            <a:srgbClr val="00408E"/>
          </a:solidFill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417930" cy="7455976"/>
            </a:xfrm>
            <a:prstGeom prst="rect">
              <a:avLst/>
            </a:prstGeom>
            <a:solidFill>
              <a:srgbClr val="00295B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361737" y="2566814"/>
              <a:ext cx="5694455" cy="4441384"/>
            </a:xfrm>
            <a:prstGeom prst="rect">
              <a:avLst/>
            </a:prstGeom>
            <a:solidFill>
              <a:srgbClr val="00295B"/>
            </a:solidFill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r>
                <a:rPr lang="en-US" sz="3000" spc="21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 must also provide </a:t>
              </a:r>
              <a:r>
                <a:rPr lang="en-US" sz="3000" b="1" spc="21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significant scholarly pieces of work</a:t>
              </a:r>
              <a:r>
                <a:rPr lang="en-US" sz="3000" spc="21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>
                <a:lnSpc>
                  <a:spcPts val="3150"/>
                </a:lnSpc>
              </a:pPr>
              <a:endParaRPr lang="en-US" sz="3000" spc="21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ts val="3150"/>
                </a:lnSpc>
              </a:pPr>
              <a:r>
                <a:rPr lang="en-US" sz="3000" spc="21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 definition of “scholarly work” can be broad. Some examples:</a:t>
              </a:r>
            </a:p>
            <a:p>
              <a:pPr>
                <a:lnSpc>
                  <a:spcPts val="3150"/>
                </a:lnSpc>
              </a:pPr>
              <a:endParaRPr lang="en-US" sz="3000" spc="21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3000" spc="21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Publications, Curriculum design, CPA work, QI, government docs, website development, </a:t>
              </a:r>
              <a:r>
                <a:rPr lang="en-US" sz="3000" spc="21" dirty="0" err="1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etc</a:t>
              </a:r>
              <a:endParaRPr lang="en-US" sz="3000" spc="21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9B15E4AE-5003-4883-BA94-A0C472774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74786" y="9353906"/>
            <a:ext cx="8913209" cy="584775"/>
          </a:xfrm>
          <a:prstGeom prst="rect">
            <a:avLst/>
          </a:prstGeom>
          <a:solidFill>
            <a:srgbClr val="B5D6E5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95B"/>
                </a:solidFill>
              </a:rPr>
              <a:t>             TIME DEDICATED TO THIS IN WORKSHOP #2 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2780560"/>
            <a:ext cx="1447800" cy="1447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831746"/>
            <a:ext cx="144780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642" y="8864474"/>
            <a:ext cx="972235" cy="97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2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295B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1059697" y="477261"/>
            <a:ext cx="1057919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9B15E4AE-5003-4883-BA94-A0C472774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74786" y="9353906"/>
            <a:ext cx="8913209" cy="584775"/>
          </a:xfrm>
          <a:prstGeom prst="rect">
            <a:avLst/>
          </a:prstGeom>
          <a:solidFill>
            <a:srgbClr val="B5D6E5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95B"/>
                </a:solidFill>
              </a:rPr>
              <a:t>             TIME DEDICATED TO THIS IN WORKSHOP #2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642" y="8864474"/>
            <a:ext cx="972235" cy="9722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8747" y="2271730"/>
            <a:ext cx="16685220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FF0000"/>
                </a:solidFill>
              </a:rPr>
              <a:t>CRITERIA:</a:t>
            </a:r>
          </a:p>
          <a:p>
            <a:endParaRPr lang="en-US" altLang="en-US" sz="2000" dirty="0"/>
          </a:p>
          <a:p>
            <a:pPr marL="514350" indent="-514350">
              <a:buFont typeface="+mj-lt"/>
              <a:buAutoNum type="arabicPeriod"/>
            </a:pPr>
            <a:r>
              <a:rPr lang="en-CA" altLang="en-US" sz="2800" dirty="0">
                <a:solidFill>
                  <a:srgbClr val="002060"/>
                </a:solidFill>
              </a:rPr>
              <a:t>Record of sustained and current productivity in research and research-related activities.</a:t>
            </a:r>
          </a:p>
          <a:p>
            <a:pPr marL="514350" indent="-514350">
              <a:buFont typeface="+mj-lt"/>
              <a:buAutoNum type="arabicPeriod"/>
            </a:pPr>
            <a:r>
              <a:rPr lang="en-CA" altLang="en-US" sz="2800" dirty="0">
                <a:solidFill>
                  <a:srgbClr val="002060"/>
                </a:solidFill>
              </a:rPr>
              <a:t>Research advances will be communicated through the publication of papers, reviews, books and other scholarly works.</a:t>
            </a:r>
          </a:p>
          <a:p>
            <a:pPr marL="514350" indent="-514350">
              <a:buFont typeface="+mj-lt"/>
              <a:buAutoNum type="arabicPeriod"/>
            </a:pPr>
            <a:r>
              <a:rPr lang="en-CA" altLang="en-US" sz="2800" dirty="0">
                <a:solidFill>
                  <a:srgbClr val="002060"/>
                </a:solidFill>
              </a:rPr>
              <a:t>The quality of the scholarship in research will be judged in comparison to peers in the Faculty of Medicine and to others in the same field in peer institutions.</a:t>
            </a:r>
          </a:p>
          <a:p>
            <a:pPr>
              <a:buFontTx/>
              <a:buAutoNum type="arabicPeriod"/>
            </a:pPr>
            <a:endParaRPr lang="en-CA" altLang="en-US" sz="28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CA" sz="2800" b="1" dirty="0">
                <a:solidFill>
                  <a:srgbClr val="002060"/>
                </a:solidFill>
              </a:rPr>
              <a:t>Research Funding:</a:t>
            </a:r>
          </a:p>
          <a:p>
            <a:pPr>
              <a:defRPr/>
            </a:pPr>
            <a:r>
              <a:rPr lang="en-CA" sz="2800" dirty="0">
                <a:solidFill>
                  <a:srgbClr val="002060"/>
                </a:solidFill>
              </a:rPr>
              <a:t>If seeking promotion on the basis of excellence in research, the candidate should have a strong and continuing record of external funding commensurate with the type and area of research</a:t>
            </a:r>
          </a:p>
          <a:p>
            <a:pPr>
              <a:defRPr/>
            </a:pPr>
            <a:endParaRPr lang="en-CA" sz="28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CA" sz="2800" b="1" dirty="0">
                <a:solidFill>
                  <a:srgbClr val="002060"/>
                </a:solidFill>
              </a:rPr>
              <a:t>Publications:</a:t>
            </a:r>
          </a:p>
          <a:p>
            <a:pPr>
              <a:defRPr/>
            </a:pPr>
            <a:r>
              <a:rPr lang="en-CA" sz="2800" dirty="0">
                <a:solidFill>
                  <a:srgbClr val="002060"/>
                </a:solidFill>
              </a:rPr>
              <a:t>There must be a sustained record of scientific publications demonstrating that the research has lead to a significant source of new information in the field</a:t>
            </a:r>
          </a:p>
          <a:p>
            <a:pPr>
              <a:lnSpc>
                <a:spcPct val="80000"/>
              </a:lnSpc>
              <a:buFontTx/>
              <a:buAutoNum type="arabicPeriod"/>
            </a:pPr>
            <a:endParaRPr lang="en-CA" altLang="en-US" sz="3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146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295B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1059696" y="477261"/>
            <a:ext cx="12122903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54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CREATIVE PROFESSIONAL ACTIVITY (CPA)</a:t>
            </a:r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9B15E4AE-5003-4883-BA94-A0C472774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74786" y="9353906"/>
            <a:ext cx="8913209" cy="584775"/>
          </a:xfrm>
          <a:prstGeom prst="rect">
            <a:avLst/>
          </a:prstGeom>
          <a:solidFill>
            <a:srgbClr val="B5D6E5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95B"/>
                </a:solidFill>
              </a:rPr>
              <a:t>             TIME DEDICATED TO THIS IN WORKSHOP #2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642" y="8864474"/>
            <a:ext cx="972235" cy="9722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8747" y="2271730"/>
            <a:ext cx="16685220" cy="7331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FF0000"/>
                </a:solidFill>
              </a:rPr>
              <a:t>CRITERIA:</a:t>
            </a:r>
          </a:p>
          <a:p>
            <a:pPr>
              <a:lnSpc>
                <a:spcPct val="80000"/>
              </a:lnSpc>
            </a:pPr>
            <a:endParaRPr lang="en-US" altLang="en-US" sz="2800" b="1" dirty="0">
              <a:solidFill>
                <a:srgbClr val="C00000"/>
              </a:solidFill>
            </a:endParaRPr>
          </a:p>
          <a:p>
            <a:r>
              <a:rPr lang="en-CA" altLang="en-US" sz="2600" dirty="0">
                <a:solidFill>
                  <a:srgbClr val="002060"/>
                </a:solidFill>
              </a:rPr>
              <a:t>The Faculty of Medicine recognizes CPA under the following </a:t>
            </a:r>
            <a:r>
              <a:rPr lang="en-CA" altLang="en-US" sz="2600" b="1" dirty="0">
                <a:solidFill>
                  <a:srgbClr val="002060"/>
                </a:solidFill>
              </a:rPr>
              <a:t>three broad categories</a:t>
            </a:r>
            <a:r>
              <a:rPr lang="en-CA" altLang="en-US" sz="2600" dirty="0">
                <a:solidFill>
                  <a:srgbClr val="002060"/>
                </a:solidFill>
              </a:rPr>
              <a:t>:</a:t>
            </a:r>
          </a:p>
          <a:p>
            <a:endParaRPr lang="en-CA" altLang="en-US" sz="2600" dirty="0">
              <a:solidFill>
                <a:srgbClr val="002060"/>
              </a:solidFill>
            </a:endParaRPr>
          </a:p>
          <a:p>
            <a:pPr>
              <a:buFontTx/>
              <a:buAutoNum type="arabicPeriod"/>
            </a:pPr>
            <a:r>
              <a:rPr lang="en-CA" altLang="en-US" sz="2600" dirty="0">
                <a:solidFill>
                  <a:srgbClr val="002060"/>
                </a:solidFill>
              </a:rPr>
              <a:t>  </a:t>
            </a:r>
            <a:r>
              <a:rPr lang="en-CA" altLang="en-US" sz="2600" b="1" dirty="0">
                <a:solidFill>
                  <a:srgbClr val="002060"/>
                </a:solidFill>
              </a:rPr>
              <a:t>Professional Innovation and Creative Excellence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CA" altLang="en-US" sz="2600" dirty="0">
                <a:solidFill>
                  <a:srgbClr val="002060"/>
                </a:solidFill>
              </a:rPr>
              <a:t>To demonstrate professional innovation, the candidate must show an instrumental role in the development, introduction and dissemination of an invention, a new technique, a conceptual innovation or an education program</a:t>
            </a:r>
          </a:p>
          <a:p>
            <a:pPr lvl="1">
              <a:buFontTx/>
              <a:buAutoNum type="arabicPeriod"/>
            </a:pPr>
            <a:endParaRPr lang="en-CA" altLang="en-US" sz="2600" dirty="0">
              <a:solidFill>
                <a:srgbClr val="002060"/>
              </a:solidFill>
            </a:endParaRPr>
          </a:p>
          <a:p>
            <a:pPr>
              <a:buFontTx/>
              <a:buAutoNum type="arabicPeriod"/>
            </a:pPr>
            <a:r>
              <a:rPr lang="en-CA" altLang="en-US" sz="2600" dirty="0">
                <a:solidFill>
                  <a:srgbClr val="002060"/>
                </a:solidFill>
              </a:rPr>
              <a:t>  </a:t>
            </a:r>
            <a:r>
              <a:rPr lang="en-CA" altLang="en-US" sz="2600" b="1" dirty="0">
                <a:solidFill>
                  <a:srgbClr val="002060"/>
                </a:solidFill>
              </a:rPr>
              <a:t>Contributions to the Development of Professional Practice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CA" sz="2600" dirty="0">
                <a:solidFill>
                  <a:srgbClr val="002060"/>
                </a:solidFill>
              </a:rPr>
              <a:t>Must demonstrate leadership in professional organizations, government or regulatory agencies that has influenced standards and/or enhanced the effectiveness of the discipline (e.g. guideline development, health policy development)</a:t>
            </a:r>
          </a:p>
          <a:p>
            <a:pPr>
              <a:buFontTx/>
              <a:buAutoNum type="arabicPeriod"/>
            </a:pPr>
            <a:endParaRPr lang="en-CA" altLang="en-US" sz="2600" dirty="0">
              <a:solidFill>
                <a:srgbClr val="002060"/>
              </a:solidFill>
            </a:endParaRPr>
          </a:p>
          <a:p>
            <a:pPr>
              <a:buFontTx/>
              <a:buAutoNum type="arabicPeriod"/>
            </a:pPr>
            <a:r>
              <a:rPr lang="en-CA" altLang="en-US" sz="2600" dirty="0">
                <a:solidFill>
                  <a:srgbClr val="002060"/>
                </a:solidFill>
              </a:rPr>
              <a:t>  </a:t>
            </a:r>
            <a:r>
              <a:rPr lang="en-CA" altLang="en-US" sz="2600" b="1" dirty="0">
                <a:solidFill>
                  <a:srgbClr val="002060"/>
                </a:solidFill>
              </a:rPr>
              <a:t>Exemplary Professional Practice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CA" sz="2600" dirty="0">
                <a:solidFill>
                  <a:srgbClr val="002060"/>
                </a:solidFill>
              </a:rPr>
              <a:t>Must show that his or her practice is recognized as exemplary by peers and has been emulated or otherwise had an impact on practice</a:t>
            </a:r>
          </a:p>
          <a:p>
            <a:pPr>
              <a:buFontTx/>
              <a:buAutoNum type="arabicPeriod"/>
            </a:pPr>
            <a:endParaRPr lang="en-CA" altLang="en-US" sz="2400" dirty="0"/>
          </a:p>
          <a:p>
            <a:pPr>
              <a:lnSpc>
                <a:spcPct val="80000"/>
              </a:lnSpc>
              <a:buFontTx/>
              <a:buAutoNum type="arabicPeriod"/>
            </a:pPr>
            <a:endParaRPr lang="en-CA" altLang="en-US" sz="3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38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295B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1059697" y="477261"/>
            <a:ext cx="1057919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OF CPA</a:t>
            </a:r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9B15E4AE-5003-4883-BA94-A0C472774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74786" y="9353906"/>
            <a:ext cx="8913209" cy="584775"/>
          </a:xfrm>
          <a:prstGeom prst="rect">
            <a:avLst/>
          </a:prstGeom>
          <a:solidFill>
            <a:srgbClr val="B5D6E5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95B"/>
                </a:solidFill>
              </a:rPr>
              <a:t>             TIME DEDICATED TO THIS IN WORKSHOP #2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642" y="8864474"/>
            <a:ext cx="972235" cy="9722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78747" y="2271730"/>
            <a:ext cx="166852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en-US" sz="3600" dirty="0">
                <a:solidFill>
                  <a:srgbClr val="002060"/>
                </a:solidFill>
              </a:rPr>
              <a:t>QI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en-US" sz="3600" dirty="0">
                <a:solidFill>
                  <a:srgbClr val="002060"/>
                </a:solidFill>
              </a:rPr>
              <a:t>Dissemination of educational innovations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en-US" sz="3600" dirty="0">
                <a:solidFill>
                  <a:srgbClr val="002060"/>
                </a:solidFill>
              </a:rPr>
              <a:t>Development of health policies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en-US" sz="3600" dirty="0">
                <a:solidFill>
                  <a:srgbClr val="002060"/>
                </a:solidFill>
              </a:rPr>
              <a:t>Evidence of leadership that has influenced standards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en-US" sz="3600" dirty="0">
                <a:solidFill>
                  <a:srgbClr val="002060"/>
                </a:solidFill>
              </a:rPr>
              <a:t>Creation of media, e.g., websites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en-US" sz="3600" dirty="0">
                <a:solidFill>
                  <a:srgbClr val="002060"/>
                </a:solidFill>
              </a:rPr>
              <a:t>Roles in professional organizations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en-US" sz="3600" dirty="0">
                <a:solidFill>
                  <a:srgbClr val="002060"/>
                </a:solidFill>
              </a:rPr>
              <a:t>Scholarly publications, books, chapters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en-US" sz="3600" dirty="0">
                <a:solidFill>
                  <a:srgbClr val="002060"/>
                </a:solidFill>
              </a:rPr>
              <a:t>Non peer-reviewed and lay publications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en-US" sz="3600" dirty="0">
                <a:solidFill>
                  <a:srgbClr val="002060"/>
                </a:solidFill>
              </a:rPr>
              <a:t>Invitations .. meetings, workshops, talks, interviews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en-US" sz="3600" dirty="0">
                <a:solidFill>
                  <a:srgbClr val="002060"/>
                </a:solidFill>
              </a:rPr>
              <a:t>Presentations of regulatory bodies, governments, etc.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altLang="en-US" sz="3600" dirty="0">
                <a:solidFill>
                  <a:srgbClr val="002060"/>
                </a:solidFill>
              </a:rPr>
              <a:t>Knowledge transfer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3759491"/>
            <a:ext cx="3210785" cy="321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54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295B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1059697" y="477261"/>
            <a:ext cx="1057919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Teaching &amp; Education</a:t>
            </a:r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9B15E4AE-5003-4883-BA94-A0C472774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74786" y="9353906"/>
            <a:ext cx="8913209" cy="584775"/>
          </a:xfrm>
          <a:prstGeom prst="rect">
            <a:avLst/>
          </a:prstGeom>
          <a:solidFill>
            <a:srgbClr val="B5D6E5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95B"/>
                </a:solidFill>
              </a:rPr>
              <a:t>             TIME DEDICATED TO THIS IN WORKSHOP #2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642" y="8864474"/>
            <a:ext cx="972235" cy="9722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0215" y="2688096"/>
            <a:ext cx="1629485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sz="3600" dirty="0">
                <a:solidFill>
                  <a:srgbClr val="002060"/>
                </a:solidFill>
              </a:rPr>
              <a:t>Candidates seeking promotion on the basis of excellence in teaching and education must demonstrate significant and high quality contributions to teaching and/or other education related activities in </a:t>
            </a:r>
            <a:r>
              <a:rPr lang="en-CA" sz="3600" b="1" dirty="0">
                <a:solidFill>
                  <a:srgbClr val="002060"/>
                </a:solidFill>
              </a:rPr>
              <a:t>at least one</a:t>
            </a:r>
            <a:r>
              <a:rPr lang="en-CA" sz="3600" dirty="0">
                <a:solidFill>
                  <a:srgbClr val="002060"/>
                </a:solidFill>
              </a:rPr>
              <a:t> of the following:</a:t>
            </a:r>
          </a:p>
          <a:p>
            <a:pPr>
              <a:defRPr/>
            </a:pPr>
            <a:endParaRPr lang="en-CA" sz="3600" dirty="0">
              <a:solidFill>
                <a:srgbClr val="00206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CA" sz="3600" dirty="0">
                <a:solidFill>
                  <a:srgbClr val="002060"/>
                </a:solidFill>
              </a:rPr>
              <a:t>Sustained excellence in teaching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CA" sz="3600" dirty="0">
                <a:solidFill>
                  <a:srgbClr val="002060"/>
                </a:solidFill>
              </a:rPr>
              <a:t>Participation in education and curriculum development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CA" sz="3600" dirty="0">
                <a:solidFill>
                  <a:srgbClr val="002060"/>
                </a:solidFill>
              </a:rPr>
              <a:t>Contribution to the field of health professional education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CA" sz="3600" dirty="0">
                <a:solidFill>
                  <a:srgbClr val="002060"/>
                </a:solidFill>
              </a:rPr>
              <a:t>Education leadership in faculty, department, division or hospital</a:t>
            </a:r>
          </a:p>
          <a:p>
            <a:pPr>
              <a:defRPr/>
            </a:pPr>
            <a:endParaRPr lang="en-CA" sz="36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CA" sz="3600" dirty="0">
                <a:solidFill>
                  <a:srgbClr val="002060"/>
                </a:solidFill>
                <a:sym typeface="Wingdings" panose="05000000000000000000" pitchFamily="2" charset="2"/>
              </a:rPr>
              <a:t> </a:t>
            </a:r>
            <a:r>
              <a:rPr lang="en-CA" sz="3600" dirty="0">
                <a:solidFill>
                  <a:srgbClr val="002060"/>
                </a:solidFill>
              </a:rPr>
              <a:t>External Waiver (next slide)</a:t>
            </a:r>
            <a:endParaRPr lang="en-CA" alt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38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>
            <a:extLst>
              <a:ext uri="{FF2B5EF4-FFF2-40B4-BE49-F238E27FC236}">
                <a16:creationId xmlns:a16="http://schemas.microsoft.com/office/drawing/2014/main" id="{90331932-A9A3-4D88-8E62-FDC655034DF9}"/>
              </a:ext>
            </a:extLst>
          </p:cNvPr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295B"/>
          </a:solidFill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D20D39BF-F0DA-4345-A59E-E2B79B44BD59}"/>
                </a:ext>
              </a:extLst>
            </p:cNvPr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11">
            <a:extLst>
              <a:ext uri="{FF2B5EF4-FFF2-40B4-BE49-F238E27FC236}">
                <a16:creationId xmlns:a16="http://schemas.microsoft.com/office/drawing/2014/main" id="{1F023C77-F293-410E-9207-42B35CA34BA7}"/>
              </a:ext>
            </a:extLst>
          </p:cNvPr>
          <p:cNvSpPr txBox="1"/>
          <p:nvPr/>
        </p:nvSpPr>
        <p:spPr>
          <a:xfrm>
            <a:off x="1059697" y="477261"/>
            <a:ext cx="1057919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WAIVER OF EXTERNAL REVIEW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220721F-1DD6-42AF-B664-FC2F1BF59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1" y="2423777"/>
            <a:ext cx="11181692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95B"/>
                </a:solidFill>
              </a:rPr>
              <a:t>Will you have sustained “</a:t>
            </a:r>
            <a:r>
              <a:rPr lang="en-US" sz="3600" b="1" dirty="0">
                <a:solidFill>
                  <a:srgbClr val="00295B"/>
                </a:solidFill>
              </a:rPr>
              <a:t>excellence</a:t>
            </a:r>
            <a:r>
              <a:rPr lang="en-US" sz="3600" dirty="0">
                <a:solidFill>
                  <a:srgbClr val="00295B"/>
                </a:solidFill>
              </a:rPr>
              <a:t>” in </a:t>
            </a:r>
          </a:p>
          <a:p>
            <a:pPr algn="ctr"/>
            <a:r>
              <a:rPr lang="en-US" sz="3600" dirty="0">
                <a:solidFill>
                  <a:srgbClr val="00295B"/>
                </a:solidFill>
              </a:rPr>
              <a:t>teaching &amp; education ONLY?</a:t>
            </a:r>
          </a:p>
          <a:p>
            <a:pPr algn="ctr"/>
            <a:endParaRPr lang="en-US" sz="2800" dirty="0">
              <a:solidFill>
                <a:srgbClr val="00295B"/>
              </a:solidFill>
            </a:endParaRPr>
          </a:p>
          <a:p>
            <a:pPr algn="ctr"/>
            <a:r>
              <a:rPr lang="en-US" sz="2800" dirty="0">
                <a:solidFill>
                  <a:srgbClr val="00295B"/>
                </a:solidFill>
              </a:rPr>
              <a:t>A Waiver of External Review recognizes the fact that some faculty spend a large portion of their time in clinical work and teaching rather than scholarship (research/CPA) and therefore are </a:t>
            </a:r>
            <a:r>
              <a:rPr lang="en-US" sz="2800" u="sng" dirty="0">
                <a:solidFill>
                  <a:srgbClr val="00295B"/>
                </a:solidFill>
              </a:rPr>
              <a:t>NOT</a:t>
            </a:r>
            <a:r>
              <a:rPr lang="en-US" sz="2800" dirty="0">
                <a:solidFill>
                  <a:srgbClr val="00295B"/>
                </a:solidFill>
              </a:rPr>
              <a:t> necessarily known nationally or internationally.</a:t>
            </a:r>
          </a:p>
          <a:p>
            <a:pPr algn="ctr"/>
            <a:endParaRPr lang="en-US" sz="2800" dirty="0">
              <a:solidFill>
                <a:srgbClr val="00295B"/>
              </a:solidFill>
            </a:endParaRPr>
          </a:p>
          <a:p>
            <a:pPr algn="ctr"/>
            <a:r>
              <a:rPr lang="en-US" sz="2800" dirty="0">
                <a:solidFill>
                  <a:srgbClr val="00295B"/>
                </a:solidFill>
              </a:rPr>
              <a:t>In this case, INTERNAL referee letters (not EXTERNAL) are solicited.</a:t>
            </a:r>
          </a:p>
          <a:p>
            <a:pPr algn="ctr"/>
            <a:endParaRPr lang="en-US" sz="2800" dirty="0">
              <a:solidFill>
                <a:srgbClr val="00295B"/>
              </a:solidFill>
            </a:endParaRPr>
          </a:p>
          <a:p>
            <a:pPr algn="ctr"/>
            <a:r>
              <a:rPr lang="en-US" sz="2800" dirty="0">
                <a:solidFill>
                  <a:srgbClr val="00295B"/>
                </a:solidFill>
              </a:rPr>
              <a:t>This Waiver should </a:t>
            </a:r>
            <a:r>
              <a:rPr lang="en-US" sz="2800" u="sng" dirty="0">
                <a:solidFill>
                  <a:srgbClr val="00295B"/>
                </a:solidFill>
              </a:rPr>
              <a:t>not</a:t>
            </a:r>
            <a:r>
              <a:rPr lang="en-US" sz="2800" dirty="0">
                <a:solidFill>
                  <a:srgbClr val="00295B"/>
                </a:solidFill>
              </a:rPr>
              <a:t> be used for a candidate where research/CPA is an important part of the evaluation.</a:t>
            </a:r>
          </a:p>
          <a:p>
            <a:pPr algn="ctr"/>
            <a:endParaRPr lang="en-US" sz="2800" b="1" dirty="0">
              <a:solidFill>
                <a:srgbClr val="00295B"/>
              </a:solidFill>
            </a:endParaRPr>
          </a:p>
          <a:p>
            <a:pPr algn="ctr"/>
            <a:r>
              <a:rPr lang="en-US" sz="2800" b="1" dirty="0">
                <a:solidFill>
                  <a:srgbClr val="00295B"/>
                </a:solidFill>
              </a:rPr>
              <a:t>IMPORTANT: this must be identified early in the process - at the time of your meeting with Dr. White &amp; in your pre-application.</a:t>
            </a:r>
          </a:p>
          <a:p>
            <a:pPr algn="ctr"/>
            <a:endParaRPr lang="en-US" sz="2800" dirty="0">
              <a:solidFill>
                <a:srgbClr val="00295B"/>
              </a:solidFill>
            </a:endParaRPr>
          </a:p>
        </p:txBody>
      </p:sp>
      <p:grpSp>
        <p:nvGrpSpPr>
          <p:cNvPr id="10" name="Group 2"/>
          <p:cNvGrpSpPr/>
          <p:nvPr/>
        </p:nvGrpSpPr>
        <p:grpSpPr>
          <a:xfrm>
            <a:off x="12344400" y="2314837"/>
            <a:ext cx="5277774" cy="7442825"/>
            <a:chOff x="0" y="0"/>
            <a:chExt cx="6417930" cy="7045877"/>
          </a:xfrm>
          <a:solidFill>
            <a:srgbClr val="00295B"/>
          </a:solidFill>
        </p:grpSpPr>
        <p:sp>
          <p:nvSpPr>
            <p:cNvPr id="11" name="AutoShape 3"/>
            <p:cNvSpPr/>
            <p:nvPr/>
          </p:nvSpPr>
          <p:spPr>
            <a:xfrm>
              <a:off x="0" y="0"/>
              <a:ext cx="6417930" cy="7045877"/>
            </a:xfrm>
            <a:prstGeom prst="rect">
              <a:avLst/>
            </a:prstGeom>
            <a:grpFill/>
          </p:spPr>
        </p:sp>
        <p:sp>
          <p:nvSpPr>
            <p:cNvPr id="12" name="TextBox 6"/>
            <p:cNvSpPr txBox="1"/>
            <p:nvPr/>
          </p:nvSpPr>
          <p:spPr>
            <a:xfrm>
              <a:off x="336744" y="1530549"/>
              <a:ext cx="5744440" cy="551532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500" dirty="0">
                  <a:solidFill>
                    <a:schemeClr val="bg1"/>
                  </a:solidFill>
                  <a:latin typeface="+mj-lt"/>
                </a:rPr>
                <a:t>Candidates seeking promotion on the basis of </a:t>
              </a:r>
              <a:r>
                <a:rPr lang="en-US" sz="2500" b="1" dirty="0">
                  <a:solidFill>
                    <a:schemeClr val="bg1"/>
                  </a:solidFill>
                  <a:latin typeface="+mj-lt"/>
                </a:rPr>
                <a:t>EXCELLENCE</a:t>
              </a:r>
              <a:r>
                <a:rPr lang="en-US" sz="2500" dirty="0">
                  <a:solidFill>
                    <a:schemeClr val="bg1"/>
                  </a:solidFill>
                  <a:latin typeface="+mj-lt"/>
                </a:rPr>
                <a:t> in teaching would be expected to show evidence in </a:t>
              </a:r>
              <a:r>
                <a:rPr lang="en-US" sz="2500" b="1" dirty="0">
                  <a:solidFill>
                    <a:schemeClr val="bg1"/>
                  </a:solidFill>
                  <a:latin typeface="+mj-lt"/>
                </a:rPr>
                <a:t>three or more</a:t>
              </a:r>
              <a:r>
                <a:rPr lang="en-US" sz="2500" dirty="0">
                  <a:solidFill>
                    <a:schemeClr val="bg1"/>
                  </a:solidFill>
                  <a:latin typeface="+mj-lt"/>
                </a:rPr>
                <a:t> </a:t>
              </a:r>
            </a:p>
            <a:p>
              <a:pPr algn="ctr"/>
              <a:r>
                <a:rPr lang="en-US" sz="2500" dirty="0">
                  <a:solidFill>
                    <a:schemeClr val="bg1"/>
                  </a:solidFill>
                  <a:latin typeface="+mj-lt"/>
                </a:rPr>
                <a:t>of these attributes:</a:t>
              </a:r>
            </a:p>
            <a:p>
              <a:pPr algn="ctr"/>
              <a:endParaRPr lang="en-US" sz="1200" dirty="0">
                <a:solidFill>
                  <a:schemeClr val="bg1"/>
                </a:solidFill>
                <a:latin typeface="+mj-lt"/>
              </a:endParaRPr>
            </a:p>
            <a:p>
              <a:pPr marL="457200" indent="-457200">
                <a:buFont typeface="+mj-lt"/>
                <a:buAutoNum type="arabicPeriod"/>
              </a:pPr>
              <a:r>
                <a:rPr lang="en-US" sz="2200" dirty="0">
                  <a:solidFill>
                    <a:schemeClr val="bg1"/>
                  </a:solidFill>
                  <a:latin typeface="+mj-lt"/>
                </a:rPr>
                <a:t>Lecturing to large group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200" dirty="0">
                  <a:solidFill>
                    <a:schemeClr val="bg1"/>
                  </a:solidFill>
                  <a:latin typeface="+mj-lt"/>
                </a:rPr>
                <a:t>Facilitation of small groups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200" dirty="0">
                  <a:solidFill>
                    <a:schemeClr val="bg1"/>
                  </a:solidFill>
                  <a:latin typeface="+mj-lt"/>
                </a:rPr>
                <a:t>One-to-one teaching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200" dirty="0">
                  <a:solidFill>
                    <a:schemeClr val="bg1"/>
                  </a:solidFill>
                  <a:latin typeface="+mj-lt"/>
                </a:rPr>
                <a:t>Supervision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US" sz="2200" dirty="0">
                  <a:solidFill>
                    <a:schemeClr val="bg1"/>
                  </a:solidFill>
                  <a:latin typeface="+mj-lt"/>
                </a:rPr>
                <a:t>Mentoring</a:t>
              </a:r>
            </a:p>
            <a:p>
              <a:pPr algn="ctr"/>
              <a:endParaRPr lang="en-US" sz="1200" b="1" dirty="0">
                <a:solidFill>
                  <a:schemeClr val="bg1"/>
                </a:solidFill>
                <a:latin typeface="+mj-lt"/>
              </a:endParaRPr>
            </a:p>
            <a:p>
              <a:pPr algn="ctr"/>
              <a:r>
                <a:rPr lang="en-US" sz="2200" b="1" dirty="0">
                  <a:solidFill>
                    <a:schemeClr val="bg1"/>
                  </a:solidFill>
                  <a:latin typeface="+mj-lt"/>
                </a:rPr>
                <a:t>PLUS</a:t>
              </a:r>
            </a:p>
            <a:p>
              <a:r>
                <a:rPr lang="en-US" sz="2200" dirty="0">
                  <a:solidFill>
                    <a:schemeClr val="bg1"/>
                  </a:solidFill>
                  <a:latin typeface="+mj-lt"/>
                </a:rPr>
                <a:t>Mastery of the subject area</a:t>
              </a:r>
            </a:p>
            <a:p>
              <a:pPr>
                <a:lnSpc>
                  <a:spcPct val="110000"/>
                </a:lnSpc>
              </a:pPr>
              <a:endParaRPr lang="en-US" sz="1200" dirty="0">
                <a:solidFill>
                  <a:schemeClr val="bg1"/>
                </a:solidFill>
                <a:latin typeface="+mj-lt"/>
              </a:endParaRPr>
            </a:p>
            <a:p>
              <a:pPr algn="ctr">
                <a:lnSpc>
                  <a:spcPct val="110000"/>
                </a:lnSpc>
              </a:pPr>
              <a:r>
                <a:rPr lang="en-US" sz="2200" b="1" i="1" dirty="0">
                  <a:solidFill>
                    <a:schemeClr val="bg1"/>
                  </a:solidFill>
                  <a:latin typeface="+mj-lt"/>
                </a:rPr>
                <a:t>Reference:</a:t>
              </a:r>
            </a:p>
            <a:p>
              <a:pPr algn="ctr">
                <a:lnSpc>
                  <a:spcPct val="110000"/>
                </a:lnSpc>
              </a:pPr>
              <a:r>
                <a:rPr lang="en-US" sz="2200" i="1" dirty="0">
                  <a:solidFill>
                    <a:schemeClr val="bg1"/>
                  </a:solidFill>
                  <a:latin typeface="+mj-lt"/>
                </a:rPr>
                <a:t>Manual for Academic Promotion</a:t>
              </a:r>
              <a:endParaRPr lang="en-US" sz="22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0" y="2513626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29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C3DB1FB-FE6C-3749-BD8E-B83E1FE23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943100"/>
            <a:ext cx="11201400" cy="593376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421621"/>
            <a:ext cx="10399170" cy="5007879"/>
            <a:chOff x="0" y="-406400"/>
            <a:chExt cx="13865560" cy="6677172"/>
          </a:xfrm>
          <a:solidFill>
            <a:srgbClr val="00295B"/>
          </a:solidFill>
        </p:grpSpPr>
        <p:sp>
          <p:nvSpPr>
            <p:cNvPr id="4" name="AutoShape 4"/>
            <p:cNvSpPr/>
            <p:nvPr/>
          </p:nvSpPr>
          <p:spPr>
            <a:xfrm>
              <a:off x="0" y="-406400"/>
              <a:ext cx="13865560" cy="6677172"/>
            </a:xfrm>
            <a:prstGeom prst="rect">
              <a:avLst/>
            </a:pr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2088408" y="2607931"/>
              <a:ext cx="10018579" cy="94061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97348" y="3162300"/>
            <a:ext cx="8161675" cy="3533151"/>
            <a:chOff x="0" y="0"/>
            <a:chExt cx="10882234" cy="4710866"/>
          </a:xfrm>
        </p:grpSpPr>
        <p:sp>
          <p:nvSpPr>
            <p:cNvPr id="7" name="TextBox 7"/>
            <p:cNvSpPr txBox="1"/>
            <p:nvPr/>
          </p:nvSpPr>
          <p:spPr>
            <a:xfrm>
              <a:off x="0" y="3453087"/>
              <a:ext cx="10882234" cy="1257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4000" spc="2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David White</a:t>
              </a:r>
            </a:p>
            <a:p>
              <a:pPr>
                <a:lnSpc>
                  <a:spcPts val="3640"/>
                </a:lnSpc>
              </a:pPr>
              <a:r>
                <a:rPr lang="en-US" sz="4000" spc="2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Chair, Senior Promotion Committee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656914"/>
              <a:ext cx="10882234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400" spc="2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Senior Promotion Workshop 1</a:t>
              </a:r>
            </a:p>
            <a:p>
              <a:pPr>
                <a:lnSpc>
                  <a:spcPts val="4200"/>
                </a:lnSpc>
              </a:pPr>
              <a:r>
                <a:rPr lang="en-US" sz="3600" spc="2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February 26, 2021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0882234" cy="1268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80"/>
                </a:lnSpc>
              </a:pPr>
              <a:r>
                <a:rPr lang="en-US" sz="6400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Promotion Pitfalls</a:t>
              </a:r>
              <a:endParaRPr lang="en-US" sz="6400" dirty="0">
                <a:solidFill>
                  <a:srgbClr val="F6F6F6"/>
                </a:solidFill>
                <a:latin typeface="Open Sauce Bold"/>
              </a:endParaRPr>
            </a:p>
          </p:txBody>
        </p:sp>
      </p:grp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FA987620-086D-4EB2-85D9-B26F2444D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36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295B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1059697" y="477261"/>
            <a:ext cx="1057919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Administrative Service</a:t>
            </a:r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9B15E4AE-5003-4883-BA94-A0C472774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74786" y="9353906"/>
            <a:ext cx="8913209" cy="584775"/>
          </a:xfrm>
          <a:prstGeom prst="rect">
            <a:avLst/>
          </a:prstGeom>
          <a:solidFill>
            <a:srgbClr val="B5D6E5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95B"/>
                </a:solidFill>
              </a:rPr>
              <a:t>             TIME DEDICATED TO THIS IN WORKSHOP #2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642" y="8864474"/>
            <a:ext cx="972235" cy="9722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8093" y="2857500"/>
            <a:ext cx="1625338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3600" dirty="0">
                <a:solidFill>
                  <a:srgbClr val="002060"/>
                </a:solidFill>
              </a:rPr>
              <a:t>Administrative service in itself </a:t>
            </a:r>
            <a:r>
              <a:rPr lang="en-US" altLang="en-US" sz="3600" b="1" dirty="0">
                <a:solidFill>
                  <a:srgbClr val="002060"/>
                </a:solidFill>
              </a:rPr>
              <a:t>cannot be the main criteria </a:t>
            </a:r>
            <a:r>
              <a:rPr lang="en-US" altLang="en-US" sz="3600" dirty="0">
                <a:solidFill>
                  <a:srgbClr val="002060"/>
                </a:solidFill>
              </a:rPr>
              <a:t>for promotion.</a:t>
            </a:r>
          </a:p>
          <a:p>
            <a:pPr>
              <a:defRPr/>
            </a:pPr>
            <a:endParaRPr lang="en-US" altLang="en-US" sz="36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en-US" altLang="en-US" sz="3600" dirty="0">
                <a:solidFill>
                  <a:srgbClr val="002060"/>
                </a:solidFill>
              </a:rPr>
              <a:t>Significant service contributions may include (but not limited to):</a:t>
            </a:r>
          </a:p>
          <a:p>
            <a:pPr>
              <a:defRPr/>
            </a:pPr>
            <a:endParaRPr lang="en-US" altLang="en-US" sz="3600" dirty="0">
              <a:solidFill>
                <a:srgbClr val="002060"/>
              </a:solidFill>
            </a:endParaRP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altLang="en-US" sz="3600" dirty="0">
                <a:solidFill>
                  <a:srgbClr val="002060"/>
                </a:solidFill>
              </a:rPr>
              <a:t>Service to the Department, Faculty of Medicine, University: committee chair, lead coordinator of a special project, lead developer of faculty policies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altLang="en-US" sz="3600" dirty="0">
                <a:solidFill>
                  <a:srgbClr val="002060"/>
                </a:solidFill>
              </a:rPr>
              <a:t>Service to the professional, clinical or research discipline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altLang="en-US" sz="3600" dirty="0">
                <a:solidFill>
                  <a:srgbClr val="002060"/>
                </a:solidFill>
              </a:rPr>
              <a:t>Service to municipal, provincial or federal governments or non-government agencies</a:t>
            </a:r>
          </a:p>
        </p:txBody>
      </p:sp>
    </p:spTree>
    <p:extLst>
      <p:ext uri="{BB962C8B-B14F-4D97-AF65-F5344CB8AC3E}">
        <p14:creationId xmlns:p14="http://schemas.microsoft.com/office/powerpoint/2010/main" val="2408433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0" y="3390900"/>
            <a:ext cx="2918467" cy="291846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295B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1059697" y="477261"/>
            <a:ext cx="1057919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Scholarly Works/Publications</a:t>
            </a:r>
          </a:p>
        </p:txBody>
      </p: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9B15E4AE-5003-4883-BA94-A0C472774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374786" y="9353906"/>
            <a:ext cx="8913209" cy="584775"/>
          </a:xfrm>
          <a:prstGeom prst="rect">
            <a:avLst/>
          </a:prstGeom>
          <a:solidFill>
            <a:srgbClr val="B5D6E5"/>
          </a:solidFill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95B"/>
                </a:solidFill>
              </a:rPr>
              <a:t>             TIME DEDICATED TO THIS IN WORKSHOP #2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67642" y="8864474"/>
            <a:ext cx="972235" cy="9722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72642" y="3168811"/>
            <a:ext cx="995330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altLang="en-US" sz="4400" dirty="0">
                <a:solidFill>
                  <a:srgbClr val="FF0000"/>
                </a:solidFill>
              </a:rPr>
              <a:t>Can include a wide variety of “work”:</a:t>
            </a:r>
          </a:p>
          <a:p>
            <a:pPr>
              <a:buFontTx/>
              <a:buNone/>
            </a:pPr>
            <a:endParaRPr lang="en-US" altLang="en-US" sz="36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rgbClr val="002060"/>
                </a:solidFill>
              </a:rPr>
              <a:t>Publications - peer reviewed journals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rgbClr val="002060"/>
                </a:solidFill>
              </a:rPr>
              <a:t>Book/book chapter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rgbClr val="002060"/>
                </a:solidFill>
              </a:rPr>
              <a:t>Government documents, reports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rgbClr val="002060"/>
                </a:solidFill>
              </a:rPr>
              <a:t>Curriculum design document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rgbClr val="002060"/>
                </a:solidFill>
              </a:rPr>
              <a:t>“Learning object” – e.g.. a teaching video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rgbClr val="002060"/>
                </a:solidFill>
              </a:rPr>
              <a:t>Websites (provide active URL)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448" y="4416218"/>
            <a:ext cx="2832352" cy="283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76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40298" y="2019300"/>
            <a:ext cx="87182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00295B"/>
                </a:solidFill>
              </a:rPr>
              <a:t>QUESTIONS SO FAR?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13" y="3848100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702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1AC9A341-DD87-4F79-BE66-B30D15F227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6" b="12082"/>
          <a:stretch/>
        </p:blipFill>
        <p:spPr>
          <a:xfrm flipH="1">
            <a:off x="736736" y="646564"/>
            <a:ext cx="16772846" cy="8993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BBEF4A-F84E-2E49-9F83-A0134D70B5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" b="16760"/>
          <a:stretch/>
        </p:blipFill>
        <p:spPr>
          <a:xfrm flipH="1">
            <a:off x="736736" y="645428"/>
            <a:ext cx="16814528" cy="899387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150515" y="3085085"/>
            <a:ext cx="6137485" cy="4116830"/>
            <a:chOff x="0" y="0"/>
            <a:chExt cx="8183313" cy="5489106"/>
          </a:xfrm>
          <a:solidFill>
            <a:srgbClr val="00295B"/>
          </a:solidFill>
        </p:grpSpPr>
        <p:sp>
          <p:nvSpPr>
            <p:cNvPr id="4" name="AutoShape 4"/>
            <p:cNvSpPr/>
            <p:nvPr/>
          </p:nvSpPr>
          <p:spPr>
            <a:xfrm>
              <a:off x="0" y="0"/>
              <a:ext cx="8183313" cy="5489106"/>
            </a:xfrm>
            <a:prstGeom prst="rect">
              <a:avLst/>
            </a:pr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1135224" y="1322153"/>
              <a:ext cx="5912864" cy="328295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5400" spc="32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TIMELINE &amp; PROCESS</a:t>
              </a:r>
            </a:p>
            <a:p>
              <a:pPr>
                <a:lnSpc>
                  <a:spcPts val="4800"/>
                </a:lnSpc>
              </a:pPr>
              <a:endParaRPr lang="en-US" sz="54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lnSpc>
                  <a:spcPts val="4800"/>
                </a:lnSpc>
              </a:pPr>
              <a:r>
                <a:rPr lang="en-US" sz="4000" spc="32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Sarah </a:t>
              </a:r>
              <a:r>
                <a:rPr lang="en-US" sz="4000" spc="32" dirty="0" err="1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Letovsky</a:t>
              </a:r>
              <a:endParaRPr lang="en-US" sz="40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00295B"/>
          </a:solidFill>
        </p:spPr>
      </p:sp>
      <p:sp>
        <p:nvSpPr>
          <p:cNvPr id="3" name="TextBox 3"/>
          <p:cNvSpPr txBox="1"/>
          <p:nvPr/>
        </p:nvSpPr>
        <p:spPr>
          <a:xfrm>
            <a:off x="1039093" y="2713688"/>
            <a:ext cx="7065813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20"/>
              </a:lnSpc>
            </a:pPr>
            <a:r>
              <a:rPr lang="en-US" sz="6000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PROMOTION TIMELINE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82200" y="723900"/>
            <a:ext cx="7508559" cy="85869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4400" dirty="0">
                <a:solidFill>
                  <a:srgbClr val="002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STEPS IN THE PROCESS</a:t>
            </a:r>
          </a:p>
          <a:p>
            <a:pPr>
              <a:lnSpc>
                <a:spcPts val="4480"/>
              </a:lnSpc>
            </a:pPr>
            <a:r>
              <a:rPr lang="en-US" sz="2500" dirty="0">
                <a:solidFill>
                  <a:srgbClr val="002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 dates for 2021-2022</a:t>
            </a:r>
          </a:p>
          <a:p>
            <a:endParaRPr lang="en-US" sz="2400" dirty="0">
              <a:solidFill>
                <a:srgbClr val="0029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295B"/>
                </a:solidFill>
              </a:rPr>
              <a:t>Meet with your respective DFCM Site Chief, Division Head, or Program Director 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95B"/>
                </a:solidFill>
                <a:sym typeface="Wingdings" panose="05000000000000000000" pitchFamily="2" charset="2"/>
              </a:rPr>
              <a:t>by March 26, 2021</a:t>
            </a:r>
            <a:endParaRPr lang="en-US" sz="2400" b="1" dirty="0">
              <a:solidFill>
                <a:srgbClr val="00295B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>
              <a:solidFill>
                <a:srgbClr val="00295B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295B"/>
                </a:solidFill>
              </a:rPr>
              <a:t>Meet with Dr. White 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95B"/>
                </a:solidFill>
                <a:sym typeface="Wingdings" panose="05000000000000000000" pitchFamily="2" charset="2"/>
              </a:rPr>
              <a:t>by March 26, 2021</a:t>
            </a:r>
            <a:endParaRPr lang="en-US" sz="2400" b="1" dirty="0">
              <a:solidFill>
                <a:srgbClr val="00295B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>
              <a:solidFill>
                <a:srgbClr val="00295B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295B"/>
                </a:solidFill>
              </a:rPr>
              <a:t>Attend workshop #2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95B"/>
                </a:solidFill>
                <a:sym typeface="Wingdings" panose="05000000000000000000" pitchFamily="2" charset="2"/>
              </a:rPr>
              <a:t>on Mach 26, 2021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solidFill>
                <a:srgbClr val="00295B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295B"/>
                </a:solidFill>
              </a:rPr>
              <a:t>Submit a pre-application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95B"/>
                </a:solidFill>
                <a:sym typeface="Wingdings" panose="05000000000000000000" pitchFamily="2" charset="2"/>
              </a:rPr>
              <a:t>by April 30, 2021</a:t>
            </a:r>
            <a:endParaRPr lang="en-US" sz="2400" b="1" dirty="0">
              <a:solidFill>
                <a:srgbClr val="00295B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>
              <a:solidFill>
                <a:srgbClr val="00295B"/>
              </a:solidFill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295B"/>
                </a:solidFill>
                <a:sym typeface="Wingdings" panose="05000000000000000000" pitchFamily="2" charset="2"/>
              </a:rPr>
              <a:t>Place a calendar “hold” for workshop #3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95B"/>
                </a:solidFill>
                <a:sym typeface="Wingdings" panose="05000000000000000000" pitchFamily="2" charset="2"/>
              </a:rPr>
              <a:t>on </a:t>
            </a:r>
            <a:r>
              <a:rPr lang="en-US" sz="2400" b="1">
                <a:solidFill>
                  <a:srgbClr val="00295B"/>
                </a:solidFill>
                <a:sym typeface="Wingdings" panose="05000000000000000000" pitchFamily="2" charset="2"/>
              </a:rPr>
              <a:t>May 28, </a:t>
            </a:r>
            <a:r>
              <a:rPr lang="en-US" sz="2400" b="1" dirty="0">
                <a:solidFill>
                  <a:srgbClr val="00295B"/>
                </a:solidFill>
                <a:sym typeface="Wingdings" panose="05000000000000000000" pitchFamily="2" charset="2"/>
              </a:rPr>
              <a:t>2021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>
              <a:solidFill>
                <a:srgbClr val="00295B"/>
              </a:solidFill>
              <a:sym typeface="Wingdings" panose="05000000000000000000" pitchFamily="2" charset="2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solidFill>
                  <a:srgbClr val="00295B"/>
                </a:solidFill>
                <a:sym typeface="Wingdings" panose="05000000000000000000" pitchFamily="2" charset="2"/>
              </a:rPr>
              <a:t>Work on your full dossier for submission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rgbClr val="00295B"/>
                </a:solidFill>
                <a:sym typeface="Wingdings" panose="05000000000000000000" pitchFamily="2" charset="2"/>
              </a:rPr>
              <a:t>Due the week of Sept 6-10</a:t>
            </a:r>
            <a:r>
              <a:rPr lang="en-US" sz="2400" b="1" baseline="30000" dirty="0">
                <a:solidFill>
                  <a:srgbClr val="00295B"/>
                </a:solidFill>
                <a:sym typeface="Wingdings" panose="05000000000000000000" pitchFamily="2" charset="2"/>
              </a:rPr>
              <a:t>th</a:t>
            </a:r>
            <a:r>
              <a:rPr lang="en-US" sz="2400" b="1" dirty="0">
                <a:solidFill>
                  <a:srgbClr val="00295B"/>
                </a:solidFill>
                <a:sym typeface="Wingdings" panose="05000000000000000000" pitchFamily="2" charset="2"/>
              </a:rPr>
              <a:t> </a:t>
            </a:r>
          </a:p>
          <a:p>
            <a:pPr marL="971550" lvl="1" indent="-514350">
              <a:buFont typeface="Wingdings" panose="05000000000000000000" pitchFamily="2" charset="2"/>
              <a:buChar char="ü"/>
            </a:pPr>
            <a:endParaRPr lang="en-US" sz="2700" b="1" dirty="0">
              <a:solidFill>
                <a:srgbClr val="00295B"/>
              </a:solidFill>
              <a:sym typeface="Wingdings" panose="05000000000000000000" pitchFamily="2" charset="2"/>
            </a:endParaRP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8E66E9C-D671-4CFA-A3D4-171723706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1"/>
            <a:ext cx="3886200" cy="854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152" y="5372100"/>
            <a:ext cx="2590495" cy="25904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08704" y="9254660"/>
            <a:ext cx="5754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295B"/>
                </a:solidFill>
              </a:rPr>
              <a:t>Download the full 2021-2022 timeline on our website:</a:t>
            </a:r>
          </a:p>
          <a:p>
            <a:r>
              <a:rPr lang="en-US" sz="2000" i="1" dirty="0">
                <a:solidFill>
                  <a:srgbClr val="00295B"/>
                </a:solidFill>
                <a:hlinkClick r:id="rId5"/>
              </a:rPr>
              <a:t>https://www.dfcm.utoronto.ca/senior-promotion</a:t>
            </a:r>
            <a:r>
              <a:rPr lang="en-US" sz="2000" i="1" dirty="0">
                <a:solidFill>
                  <a:srgbClr val="00295B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62253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>
            <a:extLst>
              <a:ext uri="{FF2B5EF4-FFF2-40B4-BE49-F238E27FC236}">
                <a16:creationId xmlns:a16="http://schemas.microsoft.com/office/drawing/2014/main" id="{B118DF6C-EE88-4C87-9BB9-9E3810EB137F}"/>
              </a:ext>
            </a:extLst>
          </p:cNvPr>
          <p:cNvGrpSpPr/>
          <p:nvPr/>
        </p:nvGrpSpPr>
        <p:grpSpPr>
          <a:xfrm>
            <a:off x="-25831" y="8724900"/>
            <a:ext cx="18313831" cy="1562100"/>
            <a:chOff x="0" y="0"/>
            <a:chExt cx="4050101" cy="629939"/>
          </a:xfrm>
          <a:solidFill>
            <a:srgbClr val="00295B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856B0733-BC1B-4FD6-8B74-86F280820162}"/>
                </a:ext>
              </a:extLst>
            </p:cNvPr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11">
            <a:extLst>
              <a:ext uri="{FF2B5EF4-FFF2-40B4-BE49-F238E27FC236}">
                <a16:creationId xmlns:a16="http://schemas.microsoft.com/office/drawing/2014/main" id="{08E4AC48-8483-49A8-BD26-26FD4B0634B9}"/>
              </a:ext>
            </a:extLst>
          </p:cNvPr>
          <p:cNvSpPr txBox="1"/>
          <p:nvPr/>
        </p:nvSpPr>
        <p:spPr>
          <a:xfrm>
            <a:off x="1244382" y="699265"/>
            <a:ext cx="15773400" cy="934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000" spc="56" dirty="0">
                <a:solidFill>
                  <a:srgbClr val="002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PRE-APPLICATION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0D76323-617D-47CD-88B9-C92DE0DF8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089113"/>
            <a:ext cx="3886200" cy="854987"/>
          </a:xfrm>
          <a:prstGeom prst="rect">
            <a:avLst/>
          </a:prstGeom>
        </p:spPr>
      </p:pic>
      <p:grpSp>
        <p:nvGrpSpPr>
          <p:cNvPr id="7" name="Group 2"/>
          <p:cNvGrpSpPr/>
          <p:nvPr/>
        </p:nvGrpSpPr>
        <p:grpSpPr>
          <a:xfrm>
            <a:off x="1247695" y="2247900"/>
            <a:ext cx="6725573" cy="5949841"/>
            <a:chOff x="0" y="0"/>
            <a:chExt cx="6417930" cy="7045877"/>
          </a:xfrm>
          <a:solidFill>
            <a:srgbClr val="00295B"/>
          </a:solidFill>
        </p:grpSpPr>
        <p:sp>
          <p:nvSpPr>
            <p:cNvPr id="9" name="AutoShape 3"/>
            <p:cNvSpPr/>
            <p:nvPr/>
          </p:nvSpPr>
          <p:spPr>
            <a:xfrm>
              <a:off x="0" y="0"/>
              <a:ext cx="6417930" cy="70458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95B"/>
              </a:solidFill>
            </a:ln>
          </p:spPr>
        </p:sp>
        <p:sp>
          <p:nvSpPr>
            <p:cNvPr id="11" name="TextBox 6"/>
            <p:cNvSpPr txBox="1"/>
            <p:nvPr/>
          </p:nvSpPr>
          <p:spPr>
            <a:xfrm>
              <a:off x="627601" y="957363"/>
              <a:ext cx="5453220" cy="53163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50"/>
                </a:lnSpc>
              </a:pPr>
              <a:r>
                <a:rPr lang="en-US" altLang="en-US" sz="3400" dirty="0">
                  <a:solidFill>
                    <a:srgbClr val="00295B"/>
                  </a:solidFill>
                </a:rPr>
                <a:t>REQUIRED DOCUMENTS FOR </a:t>
              </a:r>
            </a:p>
            <a:p>
              <a:pPr>
                <a:lnSpc>
                  <a:spcPts val="3150"/>
                </a:lnSpc>
              </a:pPr>
              <a:r>
                <a:rPr lang="en-US" altLang="en-US" sz="3400" dirty="0">
                  <a:solidFill>
                    <a:srgbClr val="00295B"/>
                  </a:solidFill>
                </a:rPr>
                <a:t>A PRE-APPLICATION:</a:t>
              </a:r>
            </a:p>
            <a:p>
              <a:pPr>
                <a:lnSpc>
                  <a:spcPts val="3150"/>
                </a:lnSpc>
              </a:pPr>
              <a:endParaRPr lang="en-US" altLang="en-US" sz="3200" dirty="0">
                <a:solidFill>
                  <a:srgbClr val="00295B"/>
                </a:solidFill>
              </a:endParaRPr>
            </a:p>
            <a:p>
              <a:pPr marL="514350" lvl="0" indent="-514350">
                <a:buFont typeface="+mj-lt"/>
                <a:buAutoNum type="arabicPeriod"/>
              </a:pPr>
              <a:r>
                <a:rPr lang="en-US" sz="2800" dirty="0">
                  <a:solidFill>
                    <a:srgbClr val="00295B"/>
                  </a:solidFill>
                </a:rPr>
                <a:t>Application Form</a:t>
              </a:r>
            </a:p>
            <a:p>
              <a:pPr marL="514350" lvl="0" indent="-514350">
                <a:buFont typeface="+mj-lt"/>
                <a:buAutoNum type="arabicPeriod"/>
              </a:pPr>
              <a:r>
                <a:rPr lang="en-US" sz="2800" dirty="0">
                  <a:solidFill>
                    <a:srgbClr val="00295B"/>
                  </a:solidFill>
                </a:rPr>
                <a:t>Identified areas of excellence &amp; competence </a:t>
              </a:r>
            </a:p>
            <a:p>
              <a:pPr marL="514350" lvl="0" indent="-514350">
                <a:buFont typeface="+mj-lt"/>
                <a:buAutoNum type="arabicPeriod"/>
              </a:pPr>
              <a:r>
                <a:rPr lang="en-US" sz="2800" dirty="0">
                  <a:solidFill>
                    <a:srgbClr val="00295B"/>
                  </a:solidFill>
                </a:rPr>
                <a:t>Identified scholarly pieces of work (5)</a:t>
              </a:r>
            </a:p>
            <a:p>
              <a:pPr marL="514350" lvl="0" indent="-514350">
                <a:buFont typeface="+mj-lt"/>
                <a:buAutoNum type="arabicPeriod"/>
              </a:pPr>
              <a:r>
                <a:rPr lang="en-US" sz="2800" dirty="0">
                  <a:solidFill>
                    <a:srgbClr val="00295B"/>
                  </a:solidFill>
                </a:rPr>
                <a:t>Curriculum Vitae</a:t>
              </a:r>
            </a:p>
            <a:p>
              <a:pPr marL="514350" lvl="0" indent="-514350">
                <a:buFont typeface="+mj-lt"/>
                <a:buAutoNum type="arabicPeriod"/>
              </a:pPr>
              <a:r>
                <a:rPr lang="en-US" sz="2800" dirty="0">
                  <a:solidFill>
                    <a:srgbClr val="00295B"/>
                  </a:solidFill>
                </a:rPr>
                <a:t>Teaching Dossier </a:t>
              </a:r>
            </a:p>
            <a:p>
              <a:pPr marL="514350" lvl="0" indent="-514350">
                <a:buFont typeface="+mj-lt"/>
                <a:buAutoNum type="arabicPeriod"/>
              </a:pPr>
              <a:r>
                <a:rPr lang="en-US" sz="2800" dirty="0">
                  <a:solidFill>
                    <a:srgbClr val="00295B"/>
                  </a:solidFill>
                </a:rPr>
                <a:t>Teaching data summary report </a:t>
              </a:r>
            </a:p>
          </p:txBody>
        </p:sp>
      </p:grpSp>
      <p:sp>
        <p:nvSpPr>
          <p:cNvPr id="5" name="12-Point Star 4"/>
          <p:cNvSpPr/>
          <p:nvPr/>
        </p:nvSpPr>
        <p:spPr>
          <a:xfrm>
            <a:off x="11156397" y="739162"/>
            <a:ext cx="4724400" cy="4439971"/>
          </a:xfrm>
          <a:prstGeom prst="star12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086955" y="2389760"/>
            <a:ext cx="286328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</a:rPr>
              <a:t>DUE DATE</a:t>
            </a:r>
          </a:p>
          <a:p>
            <a:pPr algn="ctr"/>
            <a:r>
              <a:rPr lang="en-US" sz="3400" b="1" dirty="0">
                <a:solidFill>
                  <a:schemeClr val="bg1"/>
                </a:solidFill>
              </a:rPr>
              <a:t>APRIL 30, 2021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82711" y="5304641"/>
            <a:ext cx="891540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295B"/>
                </a:solidFill>
              </a:rPr>
              <a:t>You </a:t>
            </a:r>
            <a:r>
              <a:rPr lang="en-US" sz="2600" b="1" dirty="0">
                <a:solidFill>
                  <a:srgbClr val="00295B"/>
                </a:solidFill>
              </a:rPr>
              <a:t>can download the pre-application</a:t>
            </a:r>
            <a:r>
              <a:rPr lang="en-US" sz="2600" dirty="0">
                <a:solidFill>
                  <a:srgbClr val="00295B"/>
                </a:solidFill>
              </a:rPr>
              <a:t> on our website: </a:t>
            </a:r>
            <a:r>
              <a:rPr lang="en-US" sz="2600" dirty="0">
                <a:solidFill>
                  <a:srgbClr val="00295B"/>
                </a:solidFill>
                <a:hlinkClick r:id="rId4"/>
              </a:rPr>
              <a:t>https://www.dfcm.utoronto.ca/senior-promotion</a:t>
            </a:r>
            <a:r>
              <a:rPr lang="en-US" sz="2600" dirty="0">
                <a:solidFill>
                  <a:srgbClr val="00295B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295B"/>
                </a:solidFill>
              </a:rPr>
              <a:t>We will be reviewing the pre-application TOGETHER in workshop #2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rgbClr val="00295B"/>
                </a:solidFill>
              </a:rPr>
              <a:t>Sample pre-applications can be provided by request (</a:t>
            </a:r>
            <a:r>
              <a:rPr lang="en-US" sz="2600" dirty="0">
                <a:solidFill>
                  <a:srgbClr val="00295B"/>
                </a:solidFill>
                <a:hlinkClick r:id="rId5"/>
              </a:rPr>
              <a:t>dfcm.promotion@utoronto.ca</a:t>
            </a:r>
            <a:r>
              <a:rPr lang="en-US" sz="2600" dirty="0">
                <a:solidFill>
                  <a:srgbClr val="00295B"/>
                </a:solidFill>
              </a:rPr>
              <a:t>)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sz="2600" b="1" dirty="0">
                <a:solidFill>
                  <a:srgbClr val="FF0000"/>
                </a:solidFill>
              </a:rPr>
              <a:t>CONFIDENTIAL: Do not share/distribute</a:t>
            </a:r>
          </a:p>
        </p:txBody>
      </p:sp>
    </p:spTree>
    <p:extLst>
      <p:ext uri="{BB962C8B-B14F-4D97-AF65-F5344CB8AC3E}">
        <p14:creationId xmlns:p14="http://schemas.microsoft.com/office/powerpoint/2010/main" val="368911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>
            <a:extLst>
              <a:ext uri="{FF2B5EF4-FFF2-40B4-BE49-F238E27FC236}">
                <a16:creationId xmlns:a16="http://schemas.microsoft.com/office/drawing/2014/main" id="{B118DF6C-EE88-4C87-9BB9-9E3810EB137F}"/>
              </a:ext>
            </a:extLst>
          </p:cNvPr>
          <p:cNvGrpSpPr/>
          <p:nvPr/>
        </p:nvGrpSpPr>
        <p:grpSpPr>
          <a:xfrm>
            <a:off x="-25831" y="8724900"/>
            <a:ext cx="18313831" cy="1562100"/>
            <a:chOff x="0" y="0"/>
            <a:chExt cx="4050101" cy="629939"/>
          </a:xfrm>
          <a:solidFill>
            <a:srgbClr val="00295B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856B0733-BC1B-4FD6-8B74-86F280820162}"/>
                </a:ext>
              </a:extLst>
            </p:cNvPr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11">
            <a:extLst>
              <a:ext uri="{FF2B5EF4-FFF2-40B4-BE49-F238E27FC236}">
                <a16:creationId xmlns:a16="http://schemas.microsoft.com/office/drawing/2014/main" id="{08E4AC48-8483-49A8-BD26-26FD4B0634B9}"/>
              </a:ext>
            </a:extLst>
          </p:cNvPr>
          <p:cNvSpPr txBox="1"/>
          <p:nvPr/>
        </p:nvSpPr>
        <p:spPr>
          <a:xfrm>
            <a:off x="1244382" y="699265"/>
            <a:ext cx="15773400" cy="934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000" spc="56" dirty="0">
                <a:solidFill>
                  <a:srgbClr val="002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PROMOTION DOSSIER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0D76323-617D-47CD-88B9-C92DE0DF8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089113"/>
            <a:ext cx="3886200" cy="854987"/>
          </a:xfrm>
          <a:prstGeom prst="rect">
            <a:avLst/>
          </a:prstGeom>
        </p:spPr>
      </p:pic>
      <p:grpSp>
        <p:nvGrpSpPr>
          <p:cNvPr id="7" name="Group 2"/>
          <p:cNvGrpSpPr/>
          <p:nvPr/>
        </p:nvGrpSpPr>
        <p:grpSpPr>
          <a:xfrm>
            <a:off x="1247695" y="1914170"/>
            <a:ext cx="6725573" cy="6467830"/>
            <a:chOff x="0" y="0"/>
            <a:chExt cx="6417930" cy="7270289"/>
          </a:xfrm>
          <a:solidFill>
            <a:srgbClr val="00295B"/>
          </a:solidFill>
        </p:grpSpPr>
        <p:sp>
          <p:nvSpPr>
            <p:cNvPr id="9" name="AutoShape 3"/>
            <p:cNvSpPr/>
            <p:nvPr/>
          </p:nvSpPr>
          <p:spPr>
            <a:xfrm>
              <a:off x="0" y="0"/>
              <a:ext cx="6417930" cy="727028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95B"/>
              </a:solidFill>
            </a:ln>
          </p:spPr>
        </p:sp>
        <p:sp>
          <p:nvSpPr>
            <p:cNvPr id="11" name="TextBox 6"/>
            <p:cNvSpPr txBox="1"/>
            <p:nvPr/>
          </p:nvSpPr>
          <p:spPr>
            <a:xfrm>
              <a:off x="374933" y="383404"/>
              <a:ext cx="5743896" cy="6573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altLang="en-US" sz="2800" dirty="0">
                  <a:solidFill>
                    <a:srgbClr val="00295B"/>
                  </a:solidFill>
                </a:rPr>
                <a:t>THE PROMOTION DOSSIER IS DIVIDED INTO THE FOLLOWING FOLDERS:</a:t>
              </a:r>
            </a:p>
            <a:p>
              <a:endParaRPr lang="en-US" altLang="en-US" sz="1200" dirty="0">
                <a:solidFill>
                  <a:srgbClr val="00295B"/>
                </a:solidFill>
              </a:endParaRPr>
            </a:p>
            <a:p>
              <a:pPr marL="514350" lvl="0" indent="-5143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295B"/>
                  </a:solidFill>
                </a:rPr>
                <a:t>Reporting Letters</a:t>
              </a:r>
            </a:p>
            <a:p>
              <a:pPr marL="514350" lvl="0" indent="-5143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295B"/>
                  </a:solidFill>
                </a:rPr>
                <a:t>Teaching &amp; Education</a:t>
              </a:r>
            </a:p>
            <a:p>
              <a:pPr marL="514350" indent="-5143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295B"/>
                  </a:solidFill>
                </a:rPr>
                <a:t>CV and Scholarly Works </a:t>
              </a:r>
            </a:p>
            <a:p>
              <a:pPr marL="514350" lvl="0" indent="-5143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295B"/>
                  </a:solidFill>
                </a:rPr>
                <a:t>Administrative Service</a:t>
              </a:r>
            </a:p>
            <a:p>
              <a:pPr lvl="1"/>
              <a:r>
                <a:rPr lang="en-US" sz="2400" b="1" i="1" dirty="0">
                  <a:solidFill>
                    <a:srgbClr val="0055BC"/>
                  </a:solidFill>
                </a:rPr>
                <a:t>PLUS</a:t>
              </a:r>
            </a:p>
            <a:p>
              <a:pPr marL="514350" lvl="0" indent="-5143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295B"/>
                  </a:solidFill>
                </a:rPr>
                <a:t>CPA</a:t>
              </a:r>
            </a:p>
            <a:p>
              <a:pPr lvl="1"/>
              <a:r>
                <a:rPr lang="en-US" sz="2400" b="1" i="1" dirty="0">
                  <a:solidFill>
                    <a:srgbClr val="0055BC"/>
                  </a:solidFill>
                </a:rPr>
                <a:t>AND/OR</a:t>
              </a:r>
            </a:p>
            <a:p>
              <a:pPr marL="514350" lvl="0" indent="-5143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295B"/>
                  </a:solidFill>
                </a:rPr>
                <a:t>Research</a:t>
              </a:r>
            </a:p>
            <a:p>
              <a:pPr lvl="0"/>
              <a:endParaRPr lang="en-US" sz="1200" dirty="0">
                <a:solidFill>
                  <a:srgbClr val="00295B"/>
                </a:solidFill>
              </a:endParaRPr>
            </a:p>
            <a:p>
              <a:pPr lvl="0"/>
              <a:r>
                <a:rPr lang="en-US" sz="2400" dirty="0">
                  <a:solidFill>
                    <a:srgbClr val="00295B"/>
                  </a:solidFill>
                </a:rPr>
                <a:t>Set documents are required for each section where excellence/competence is declared. </a:t>
              </a:r>
            </a:p>
            <a:p>
              <a:pPr lvl="0"/>
              <a:endParaRPr lang="en-US" sz="1200" dirty="0">
                <a:solidFill>
                  <a:srgbClr val="00295B"/>
                </a:solidFill>
              </a:endParaRPr>
            </a:p>
            <a:p>
              <a:pPr lvl="0"/>
              <a:r>
                <a:rPr lang="en-US" sz="2400" b="1" dirty="0">
                  <a:solidFill>
                    <a:srgbClr val="00295B"/>
                  </a:solidFill>
                </a:rPr>
                <a:t>We will review all the important components of the full dossier in Workshops #2 and #3.</a:t>
              </a:r>
            </a:p>
          </p:txBody>
        </p:sp>
      </p:grpSp>
      <p:sp>
        <p:nvSpPr>
          <p:cNvPr id="5" name="12-Point Star 4"/>
          <p:cNvSpPr/>
          <p:nvPr/>
        </p:nvSpPr>
        <p:spPr>
          <a:xfrm>
            <a:off x="11156395" y="418463"/>
            <a:ext cx="4724400" cy="4439971"/>
          </a:xfrm>
          <a:prstGeom prst="star12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717745" y="1807451"/>
            <a:ext cx="36016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</a:rPr>
              <a:t>DUE DATE:</a:t>
            </a:r>
          </a:p>
          <a:p>
            <a:pPr algn="ctr"/>
            <a:r>
              <a:rPr lang="en-US" sz="3400" b="1" dirty="0">
                <a:solidFill>
                  <a:schemeClr val="bg1"/>
                </a:solidFill>
              </a:rPr>
              <a:t>THE WEEK OF </a:t>
            </a:r>
          </a:p>
          <a:p>
            <a:pPr algn="ctr"/>
            <a:r>
              <a:rPr lang="en-US" sz="3400" b="1" dirty="0">
                <a:solidFill>
                  <a:schemeClr val="bg1"/>
                </a:solidFill>
              </a:rPr>
              <a:t>SEPT 6 – 10, 2021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251393" y="5089198"/>
            <a:ext cx="853440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rgbClr val="00295B"/>
                </a:solidFill>
              </a:rPr>
              <a:t>You will receive FEEDBACK on your pre-application from the DFCM Senior Promotions Committee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rgbClr val="00295B"/>
                </a:solidFill>
              </a:rPr>
              <a:t>This will allow you to take your pre-application and build it into a full dossier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700" dirty="0">
                <a:solidFill>
                  <a:srgbClr val="00295B"/>
                </a:solidFill>
              </a:rPr>
              <a:t>Important components of the dossier will be reviewed at </a:t>
            </a:r>
            <a:r>
              <a:rPr lang="en-US" sz="2700" b="1" dirty="0">
                <a:solidFill>
                  <a:srgbClr val="00295B"/>
                </a:solidFill>
              </a:rPr>
              <a:t>Workshop #3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700" b="1" dirty="0">
                <a:solidFill>
                  <a:srgbClr val="00295B"/>
                </a:solidFill>
              </a:rPr>
              <a:t>A database of sample dossiers will be provided to you</a:t>
            </a:r>
          </a:p>
        </p:txBody>
      </p:sp>
    </p:spTree>
    <p:extLst>
      <p:ext uri="{BB962C8B-B14F-4D97-AF65-F5344CB8AC3E}">
        <p14:creationId xmlns:p14="http://schemas.microsoft.com/office/powerpoint/2010/main" val="2478547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1AC9A341-DD87-4F79-BE66-B30D15F227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6" b="12082"/>
          <a:stretch/>
        </p:blipFill>
        <p:spPr>
          <a:xfrm flipH="1">
            <a:off x="701835" y="646564"/>
            <a:ext cx="16772846" cy="899387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150515" y="2857500"/>
            <a:ext cx="6137485" cy="4116830"/>
            <a:chOff x="0" y="0"/>
            <a:chExt cx="8183313" cy="5489106"/>
          </a:xfrm>
          <a:solidFill>
            <a:srgbClr val="00295B"/>
          </a:solidFill>
        </p:grpSpPr>
        <p:sp>
          <p:nvSpPr>
            <p:cNvPr id="4" name="AutoShape 4"/>
            <p:cNvSpPr/>
            <p:nvPr/>
          </p:nvSpPr>
          <p:spPr>
            <a:xfrm>
              <a:off x="0" y="0"/>
              <a:ext cx="8183313" cy="5489106"/>
            </a:xfrm>
            <a:prstGeom prst="rect">
              <a:avLst/>
            </a:pr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1135224" y="2744553"/>
              <a:ext cx="5912864" cy="85929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00"/>
                </a:lnSpc>
              </a:pPr>
              <a:r>
                <a:rPr lang="en-US" sz="5400" spc="32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NEXT STEPS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7546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>
            <a:extLst>
              <a:ext uri="{FF2B5EF4-FFF2-40B4-BE49-F238E27FC236}">
                <a16:creationId xmlns:a16="http://schemas.microsoft.com/office/drawing/2014/main" id="{522EDBA6-1F51-4A72-B610-A373A2C9D1B9}"/>
              </a:ext>
            </a:extLst>
          </p:cNvPr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295B"/>
          </a:solidFill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B6B56C10-2751-48A4-9ABE-57DB67585FC5}"/>
                </a:ext>
              </a:extLst>
            </p:cNvPr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7" name="TextBox 11">
            <a:extLst>
              <a:ext uri="{FF2B5EF4-FFF2-40B4-BE49-F238E27FC236}">
                <a16:creationId xmlns:a16="http://schemas.microsoft.com/office/drawing/2014/main" id="{A5D17B4D-3579-40CA-A43D-FAD8E688AA24}"/>
              </a:ext>
            </a:extLst>
          </p:cNvPr>
          <p:cNvSpPr txBox="1"/>
          <p:nvPr/>
        </p:nvSpPr>
        <p:spPr>
          <a:xfrm>
            <a:off x="1059697" y="477261"/>
            <a:ext cx="1057919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DO’S &amp; DON’TS: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FB3F0FE-D7C2-4C5D-95A1-81D70DE3D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453" y="2205856"/>
            <a:ext cx="1775556" cy="177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01200" y="3981412"/>
            <a:ext cx="784602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95B"/>
                </a:solidFill>
              </a:rPr>
              <a:t>DO NOT:</a:t>
            </a:r>
          </a:p>
          <a:p>
            <a:endParaRPr lang="en-US" sz="2800" dirty="0">
              <a:solidFill>
                <a:srgbClr val="00295B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295B"/>
                </a:solidFill>
              </a:rPr>
              <a:t>Solicit a letter of support from your Chief (we will do this)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295B"/>
                </a:solidFill>
              </a:rPr>
              <a:t>Ask friends or colleagues to serve as an </a:t>
            </a:r>
            <a:r>
              <a:rPr lang="en-US" sz="3000" b="1" dirty="0">
                <a:solidFill>
                  <a:srgbClr val="00295B"/>
                </a:solidFill>
              </a:rPr>
              <a:t>internal or external referee</a:t>
            </a:r>
            <a:r>
              <a:rPr lang="en-US" sz="3000" dirty="0">
                <a:solidFill>
                  <a:srgbClr val="00295B"/>
                </a:solidFill>
              </a:rPr>
              <a:t> – we will cover this topic in Workshop #3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295B"/>
                </a:solidFill>
              </a:rPr>
              <a:t>Approach referees directly (we will do this)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295B"/>
                </a:solidFill>
              </a:rPr>
              <a:t>Throw away or delete anything!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295B"/>
                </a:solidFill>
              </a:rPr>
              <a:t>Leave your pre-application to the last minute – this can be a time consuming task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39819" y="3981412"/>
            <a:ext cx="71930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32" dirty="0">
                <a:solidFill>
                  <a:srgbClr val="002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DO:</a:t>
            </a:r>
          </a:p>
          <a:p>
            <a:endParaRPr lang="en-US" sz="2800" spc="32" dirty="0">
              <a:solidFill>
                <a:srgbClr val="00295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spc="32" dirty="0">
                <a:solidFill>
                  <a:srgbClr val="002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 with your Chief/Division Head (if you haven’t already)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spc="32" dirty="0">
                <a:solidFill>
                  <a:srgbClr val="002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Once you’ve done that, meet with Dr. White (if you haven’t already)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spc="32" dirty="0">
                <a:solidFill>
                  <a:srgbClr val="002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Secure administrative assistance (on site or privately)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spc="32" dirty="0">
                <a:solidFill>
                  <a:srgbClr val="0029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promotions manual (very important)</a:t>
            </a:r>
          </a:p>
          <a:p>
            <a:endParaRPr lang="en-US" sz="2800" dirty="0">
              <a:solidFill>
                <a:srgbClr val="00295B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730" y="2205857"/>
            <a:ext cx="1767272" cy="176727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8839200" y="2707547"/>
            <a:ext cx="0" cy="6589587"/>
          </a:xfrm>
          <a:prstGeom prst="line">
            <a:avLst/>
          </a:prstGeom>
          <a:ln w="38100">
            <a:solidFill>
              <a:srgbClr val="002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620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00295B"/>
          </a:solidFill>
        </p:spPr>
      </p:sp>
      <p:sp>
        <p:nvSpPr>
          <p:cNvPr id="3" name="TextBox 3"/>
          <p:cNvSpPr txBox="1"/>
          <p:nvPr/>
        </p:nvSpPr>
        <p:spPr>
          <a:xfrm>
            <a:off x="722154" y="860111"/>
            <a:ext cx="7422967" cy="8679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HOME MESSAGE</a:t>
            </a:r>
          </a:p>
          <a:p>
            <a:endParaRPr lang="en-US" sz="2800" spc="32" dirty="0">
              <a:solidFill>
                <a:srgbClr val="F6F6F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spc="32" dirty="0">
              <a:solidFill>
                <a:srgbClr val="F6F6F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 started early:</a:t>
            </a:r>
          </a:p>
          <a:p>
            <a:endParaRPr lang="en-US" sz="3200" spc="32" dirty="0">
              <a:solidFill>
                <a:srgbClr val="F6F6F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 your CV – use the DFCM format (available on our website) and make sure it’s clear, error-free and up-to-date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 your Teaching Dossier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 dedicated time in your schedule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 your TES </a:t>
            </a:r>
            <a:r>
              <a:rPr lang="en-US" sz="30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summary table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collecting evidence (i.e. evaluations, letters from colleagues, emails, </a:t>
            </a:r>
            <a:r>
              <a:rPr lang="en-US" sz="3000" spc="32" dirty="0" err="1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sz="30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Organize your work and start an electronic filing system for yourself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0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get overwhelmed – we will help you through the process</a:t>
            </a:r>
          </a:p>
          <a:p>
            <a:endParaRPr lang="en-US" sz="4400" spc="32" dirty="0">
              <a:solidFill>
                <a:srgbClr val="F6F6F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8E66E9C-D671-4CFA-A3D4-171723706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1"/>
            <a:ext cx="3886200" cy="8549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1708" r="18520" b="346"/>
          <a:stretch/>
        </p:blipFill>
        <p:spPr>
          <a:xfrm>
            <a:off x="8915400" y="-38100"/>
            <a:ext cx="9372600" cy="1032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56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>
            <a:extLst>
              <a:ext uri="{FF2B5EF4-FFF2-40B4-BE49-F238E27FC236}">
                <a16:creationId xmlns:a16="http://schemas.microsoft.com/office/drawing/2014/main" id="{9C0AA1ED-F39A-472E-A72C-C514D9036B63}"/>
              </a:ext>
            </a:extLst>
          </p:cNvPr>
          <p:cNvGrpSpPr/>
          <p:nvPr/>
        </p:nvGrpSpPr>
        <p:grpSpPr>
          <a:xfrm>
            <a:off x="-25831" y="0"/>
            <a:ext cx="18313831" cy="2019300"/>
            <a:chOff x="0" y="0"/>
            <a:chExt cx="4050101" cy="629939"/>
          </a:xfrm>
          <a:solidFill>
            <a:srgbClr val="00295B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5C75D0E-6580-4AB4-9135-72AD5B703A45}"/>
                </a:ext>
              </a:extLst>
            </p:cNvPr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11">
            <a:extLst>
              <a:ext uri="{FF2B5EF4-FFF2-40B4-BE49-F238E27FC236}">
                <a16:creationId xmlns:a16="http://schemas.microsoft.com/office/drawing/2014/main" id="{8B97E716-2BE4-4C34-A3F3-18D5CFCB64F7}"/>
              </a:ext>
            </a:extLst>
          </p:cNvPr>
          <p:cNvSpPr txBox="1"/>
          <p:nvPr/>
        </p:nvSpPr>
        <p:spPr>
          <a:xfrm>
            <a:off x="1066800" y="571500"/>
            <a:ext cx="157734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3 Promotion Pitfalls for family doctors 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8E2E8FF-F79B-498B-9FC7-CD3C32082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01FAE50-59F4-47FF-A901-450A8CBC7CCB}"/>
              </a:ext>
            </a:extLst>
          </p:cNvPr>
          <p:cNvSpPr txBox="1"/>
          <p:nvPr/>
        </p:nvSpPr>
        <p:spPr>
          <a:xfrm>
            <a:off x="2876550" y="2705100"/>
            <a:ext cx="12534900" cy="595547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5400" b="1" spc="21" dirty="0">
                <a:latin typeface="Calibri" panose="020F0502020204030204" pitchFamily="34" charset="0"/>
                <a:cs typeface="Calibri" panose="020F0502020204030204" pitchFamily="34" charset="0"/>
              </a:rPr>
              <a:t>Not applying 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en-US" sz="4800" spc="21" dirty="0">
                <a:latin typeface="Calibri" panose="020F0502020204030204" pitchFamily="34" charset="0"/>
                <a:cs typeface="Calibri" panose="020F0502020204030204" pitchFamily="34" charset="0"/>
              </a:rPr>
              <a:t>Family doctors are modest and self-effacing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5400" b="1" spc="21" dirty="0">
                <a:latin typeface="Calibri" panose="020F0502020204030204" pitchFamily="34" charset="0"/>
                <a:cs typeface="Calibri" panose="020F0502020204030204" pitchFamily="34" charset="0"/>
              </a:rPr>
              <a:t>Not applying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en-US" sz="4800" spc="21" dirty="0">
                <a:latin typeface="Calibri" panose="020F0502020204030204" pitchFamily="34" charset="0"/>
                <a:cs typeface="Calibri" panose="020F0502020204030204" pitchFamily="34" charset="0"/>
              </a:rPr>
              <a:t>We do a lot…but are too busy to keep track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5400" b="1" spc="21" dirty="0">
                <a:latin typeface="Calibri" panose="020F0502020204030204" pitchFamily="34" charset="0"/>
                <a:cs typeface="Calibri" panose="020F0502020204030204" pitchFamily="34" charset="0"/>
              </a:rPr>
              <a:t>Not applying </a:t>
            </a:r>
            <a:endParaRPr lang="en-US" sz="5400" spc="2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1" indent="-742950">
              <a:buFont typeface="Arial" panose="020B0604020202020204" pitchFamily="34" charset="0"/>
              <a:buChar char="•"/>
            </a:pPr>
            <a:r>
              <a:rPr lang="en-US" sz="4800" spc="21" dirty="0">
                <a:latin typeface="Calibri" panose="020F0502020204030204" pitchFamily="34" charset="0"/>
                <a:cs typeface="Calibri" panose="020F0502020204030204" pitchFamily="34" charset="0"/>
              </a:rPr>
              <a:t>It’s important…but not urgent</a:t>
            </a:r>
          </a:p>
        </p:txBody>
      </p:sp>
    </p:spTree>
    <p:extLst>
      <p:ext uri="{BB962C8B-B14F-4D97-AF65-F5344CB8AC3E}">
        <p14:creationId xmlns:p14="http://schemas.microsoft.com/office/powerpoint/2010/main" val="83657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>
            <a:extLst>
              <a:ext uri="{FF2B5EF4-FFF2-40B4-BE49-F238E27FC236}">
                <a16:creationId xmlns:a16="http://schemas.microsoft.com/office/drawing/2014/main" id="{522EDBA6-1F51-4A72-B610-A373A2C9D1B9}"/>
              </a:ext>
            </a:extLst>
          </p:cNvPr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295B"/>
          </a:solidFill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B6B56C10-2751-48A4-9ABE-57DB67585FC5}"/>
                </a:ext>
              </a:extLst>
            </p:cNvPr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7" name="TextBox 11">
            <a:extLst>
              <a:ext uri="{FF2B5EF4-FFF2-40B4-BE49-F238E27FC236}">
                <a16:creationId xmlns:a16="http://schemas.microsoft.com/office/drawing/2014/main" id="{A5D17B4D-3579-40CA-A43D-FAD8E688AA24}"/>
              </a:ext>
            </a:extLst>
          </p:cNvPr>
          <p:cNvSpPr txBox="1"/>
          <p:nvPr/>
        </p:nvSpPr>
        <p:spPr>
          <a:xfrm>
            <a:off x="1059697" y="477261"/>
            <a:ext cx="10579196" cy="934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0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 #2 – March 26, 2021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FB3F0FE-D7C2-4C5D-95A1-81D70DE3D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65860" y="2891812"/>
            <a:ext cx="1087820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3200" b="1" dirty="0">
                <a:solidFill>
                  <a:srgbClr val="FF0000"/>
                </a:solidFill>
              </a:rPr>
              <a:t>HAVE YOUR CV WITH YOU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3200" b="1" dirty="0">
                <a:solidFill>
                  <a:srgbClr val="FF0000"/>
                </a:solidFill>
              </a:rPr>
              <a:t>DOWNLOAD AND REVIEW THE PRE-APPLICATION TEMPLATE 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n-US" sz="3200" dirty="0">
              <a:solidFill>
                <a:srgbClr val="000000"/>
              </a:solidFill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3200" dirty="0">
                <a:solidFill>
                  <a:srgbClr val="00295B"/>
                </a:solidFill>
              </a:rPr>
              <a:t>This workshop will provide a more detailed look at identifying excellence or competence in each of four areas (research, CPA, teaching and education, administrative service) as well as identifying your five scholarly pieces of work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n-US" sz="3200" dirty="0">
              <a:solidFill>
                <a:srgbClr val="00295B"/>
              </a:solidFill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3200" dirty="0">
                <a:solidFill>
                  <a:srgbClr val="00295B"/>
                </a:solidFill>
              </a:rPr>
              <a:t>Time will be dedicated to talking with “faculty advisors” in the area of Research, Teaching &amp; Education, or CPA</a:t>
            </a: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ü"/>
            </a:pPr>
            <a:endParaRPr lang="en-US" altLang="en-US" sz="3200" dirty="0">
              <a:solidFill>
                <a:srgbClr val="00295B"/>
              </a:solidFill>
            </a:endParaRPr>
          </a:p>
          <a:p>
            <a:pPr marL="457200" indent="-45720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en-US" sz="3200" dirty="0">
                <a:solidFill>
                  <a:srgbClr val="00295B"/>
                </a:solidFill>
              </a:rPr>
              <a:t>We will review the Senior Promotion Pre-Application in detail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695700"/>
            <a:ext cx="3386502" cy="338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526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>
            <a:extLst>
              <a:ext uri="{FF2B5EF4-FFF2-40B4-BE49-F238E27FC236}">
                <a16:creationId xmlns:a16="http://schemas.microsoft.com/office/drawing/2014/main" id="{522EDBA6-1F51-4A72-B610-A373A2C9D1B9}"/>
              </a:ext>
            </a:extLst>
          </p:cNvPr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295B"/>
          </a:solidFill>
        </p:grpSpPr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B6B56C10-2751-48A4-9ABE-57DB67585FC5}"/>
                </a:ext>
              </a:extLst>
            </p:cNvPr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7" name="TextBox 11">
            <a:extLst>
              <a:ext uri="{FF2B5EF4-FFF2-40B4-BE49-F238E27FC236}">
                <a16:creationId xmlns:a16="http://schemas.microsoft.com/office/drawing/2014/main" id="{A5D17B4D-3579-40CA-A43D-FAD8E688AA24}"/>
              </a:ext>
            </a:extLst>
          </p:cNvPr>
          <p:cNvSpPr txBox="1"/>
          <p:nvPr/>
        </p:nvSpPr>
        <p:spPr>
          <a:xfrm>
            <a:off x="1059697" y="477261"/>
            <a:ext cx="1057919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 SERIES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3FB3F0FE-D7C2-4C5D-95A1-81D70DE3D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12380" y="2422337"/>
            <a:ext cx="1386840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95B"/>
                </a:solidFill>
              </a:rPr>
              <a:t>In addition to our workshops, we are also pleased to provide </a:t>
            </a:r>
            <a:r>
              <a:rPr lang="en-US" sz="3200" b="1" dirty="0">
                <a:solidFill>
                  <a:srgbClr val="00295B"/>
                </a:solidFill>
              </a:rPr>
              <a:t>three videos </a:t>
            </a:r>
            <a:r>
              <a:rPr lang="en-US" sz="3200" dirty="0">
                <a:solidFill>
                  <a:srgbClr val="00295B"/>
                </a:solidFill>
              </a:rPr>
              <a:t>of DFCM faculty addressing questions and providing advice on the process of becoming an Associate Professor or full Professor.</a:t>
            </a:r>
          </a:p>
          <a:p>
            <a:pPr algn="ctr"/>
            <a:endParaRPr lang="en-US" sz="3200" dirty="0">
              <a:solidFill>
                <a:srgbClr val="00295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39" y="4255624"/>
            <a:ext cx="4264758" cy="42647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53400" y="4319974"/>
            <a:ext cx="92964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2060"/>
                </a:solidFill>
              </a:rPr>
              <a:t>TOPICS:</a:t>
            </a:r>
          </a:p>
          <a:p>
            <a:endParaRPr lang="en-US" sz="3000" dirty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r>
              <a:rPr lang="en-US" sz="3000" dirty="0">
                <a:solidFill>
                  <a:srgbClr val="002060"/>
                </a:solidFill>
              </a:rPr>
              <a:t>What has a senior promotion meant to you?</a:t>
            </a:r>
          </a:p>
          <a:p>
            <a:pPr marL="342900" indent="-342900">
              <a:buAutoNum type="arabicPeriod"/>
            </a:pPr>
            <a:r>
              <a:rPr lang="en-US" sz="3000" dirty="0">
                <a:solidFill>
                  <a:srgbClr val="002060"/>
                </a:solidFill>
              </a:rPr>
              <a:t>Do you have any advice for others in preparing for a senior promotion?</a:t>
            </a:r>
          </a:p>
          <a:p>
            <a:pPr marL="342900" indent="-342900">
              <a:buAutoNum type="arabicPeriod"/>
            </a:pPr>
            <a:r>
              <a:rPr lang="en-US" sz="3000" dirty="0">
                <a:solidFill>
                  <a:srgbClr val="002060"/>
                </a:solidFill>
              </a:rPr>
              <a:t>Who has assisted you in the senior promotion process?</a:t>
            </a:r>
          </a:p>
          <a:p>
            <a:endParaRPr lang="en-US" sz="3000" dirty="0">
              <a:solidFill>
                <a:srgbClr val="002060"/>
              </a:solidFill>
            </a:endParaRPr>
          </a:p>
          <a:p>
            <a:r>
              <a:rPr lang="en-US" sz="3000" dirty="0">
                <a:solidFill>
                  <a:srgbClr val="002060"/>
                </a:solidFill>
              </a:rPr>
              <a:t>Please watch via our website: </a:t>
            </a:r>
            <a:r>
              <a:rPr lang="en-US" sz="3000" dirty="0">
                <a:solidFill>
                  <a:srgbClr val="002060"/>
                </a:solidFill>
                <a:hlinkClick r:id="rId5"/>
              </a:rPr>
              <a:t>https://www.dfcm.utoronto.ca/senior-promotion</a:t>
            </a:r>
            <a:r>
              <a:rPr lang="en-US" sz="30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9258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26C109C7-25B4-47FC-8A5B-B4CED9413A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148" r="32206" b="-148"/>
          <a:stretch/>
        </p:blipFill>
        <p:spPr>
          <a:xfrm flipH="1">
            <a:off x="9144000" y="-10114"/>
            <a:ext cx="9144000" cy="103124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201936"/>
            <a:ext cx="10399170" cy="4703079"/>
            <a:chOff x="0" y="0"/>
            <a:chExt cx="13865560" cy="6270772"/>
          </a:xfrm>
          <a:solidFill>
            <a:srgbClr val="00295B"/>
          </a:solidFill>
        </p:grpSpPr>
        <p:sp>
          <p:nvSpPr>
            <p:cNvPr id="4" name="AutoShape 4"/>
            <p:cNvSpPr/>
            <p:nvPr/>
          </p:nvSpPr>
          <p:spPr>
            <a:xfrm>
              <a:off x="0" y="0"/>
              <a:ext cx="13865560" cy="6270772"/>
            </a:xfrm>
            <a:prstGeom prst="rect">
              <a:avLst/>
            </a:pr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2088408" y="2607931"/>
              <a:ext cx="10018579" cy="94061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1600" y="3610729"/>
            <a:ext cx="8161675" cy="1885491"/>
            <a:chOff x="0" y="0"/>
            <a:chExt cx="10882234" cy="2513989"/>
          </a:xfrm>
        </p:grpSpPr>
        <p:sp>
          <p:nvSpPr>
            <p:cNvPr id="8" name="TextBox 8"/>
            <p:cNvSpPr txBox="1"/>
            <p:nvPr/>
          </p:nvSpPr>
          <p:spPr>
            <a:xfrm>
              <a:off x="0" y="1776778"/>
              <a:ext cx="10882234" cy="737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400" spc="2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Questions?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0882234" cy="1276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80"/>
                </a:lnSpc>
              </a:pPr>
              <a:r>
                <a:rPr lang="en-US" sz="6400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Thank you!</a:t>
              </a:r>
            </a:p>
          </p:txBody>
        </p:sp>
      </p:grp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FA987620-086D-4EB2-85D9-B26F2444D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37" y="3224728"/>
            <a:ext cx="2520963" cy="25209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6975" y="7327642"/>
            <a:ext cx="72765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Contact: </a:t>
            </a:r>
          </a:p>
          <a:p>
            <a:r>
              <a:rPr lang="en-US" sz="2400" dirty="0">
                <a:solidFill>
                  <a:srgbClr val="002060"/>
                </a:solidFill>
              </a:rPr>
              <a:t>Sarah </a:t>
            </a:r>
            <a:r>
              <a:rPr lang="en-US" sz="2400" dirty="0" err="1">
                <a:solidFill>
                  <a:srgbClr val="002060"/>
                </a:solidFill>
              </a:rPr>
              <a:t>Letovsky</a:t>
            </a:r>
            <a:r>
              <a:rPr lang="en-US" sz="2400" dirty="0">
                <a:solidFill>
                  <a:srgbClr val="002060"/>
                </a:solidFill>
              </a:rPr>
              <a:t>, DFCM Academic Promotions Coordinator</a:t>
            </a:r>
          </a:p>
          <a:p>
            <a:r>
              <a:rPr lang="en-US" sz="2400" dirty="0">
                <a:solidFill>
                  <a:srgbClr val="002060"/>
                </a:solidFill>
                <a:hlinkClick r:id="rId6"/>
              </a:rPr>
              <a:t>Dfcm.promotion@utoronto.ca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8694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>
            <a:extLst>
              <a:ext uri="{FF2B5EF4-FFF2-40B4-BE49-F238E27FC236}">
                <a16:creationId xmlns:a16="http://schemas.microsoft.com/office/drawing/2014/main" id="{9C0AA1ED-F39A-472E-A72C-C514D9036B63}"/>
              </a:ext>
            </a:extLst>
          </p:cNvPr>
          <p:cNvGrpSpPr/>
          <p:nvPr/>
        </p:nvGrpSpPr>
        <p:grpSpPr>
          <a:xfrm>
            <a:off x="-25831" y="0"/>
            <a:ext cx="18313831" cy="2019300"/>
            <a:chOff x="0" y="0"/>
            <a:chExt cx="4050101" cy="629939"/>
          </a:xfrm>
          <a:solidFill>
            <a:srgbClr val="00295B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5C75D0E-6580-4AB4-9135-72AD5B703A45}"/>
                </a:ext>
              </a:extLst>
            </p:cNvPr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11">
            <a:extLst>
              <a:ext uri="{FF2B5EF4-FFF2-40B4-BE49-F238E27FC236}">
                <a16:creationId xmlns:a16="http://schemas.microsoft.com/office/drawing/2014/main" id="{8B97E716-2BE4-4C34-A3F3-18D5CFCB64F7}"/>
              </a:ext>
            </a:extLst>
          </p:cNvPr>
          <p:cNvSpPr txBox="1"/>
          <p:nvPr/>
        </p:nvSpPr>
        <p:spPr>
          <a:xfrm>
            <a:off x="1066800" y="571500"/>
            <a:ext cx="157734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the Other Common Pitfalls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8E2E8FF-F79B-498B-9FC7-CD3C32082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01FAE50-59F4-47FF-A901-450A8CBC7CCB}"/>
              </a:ext>
            </a:extLst>
          </p:cNvPr>
          <p:cNvSpPr txBox="1"/>
          <p:nvPr/>
        </p:nvSpPr>
        <p:spPr>
          <a:xfrm>
            <a:off x="2509838" y="2705100"/>
            <a:ext cx="13268325" cy="669414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buClr>
                <a:srgbClr val="FF0000"/>
              </a:buClr>
              <a:buFont typeface="Zapf Dingbats"/>
              <a:buChar char="✗"/>
            </a:pPr>
            <a:r>
              <a:rPr lang="en-US" sz="5400" b="1" spc="21" dirty="0">
                <a:latin typeface="Calibri" panose="020F0502020204030204" pitchFamily="34" charset="0"/>
                <a:cs typeface="Calibri" panose="020F0502020204030204" pitchFamily="34" charset="0"/>
              </a:rPr>
              <a:t>CV not in the proper format </a:t>
            </a:r>
          </a:p>
          <a:p>
            <a:pPr marL="1143000" lvl="1" indent="-685800"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4800" spc="21" dirty="0">
                <a:latin typeface="Calibri" panose="020F0502020204030204" pitchFamily="34" charset="0"/>
                <a:cs typeface="Calibri" panose="020F0502020204030204" pitchFamily="34" charset="0"/>
              </a:rPr>
              <a:t>Use the template</a:t>
            </a:r>
          </a:p>
          <a:p>
            <a:pPr marL="742950" indent="-742950">
              <a:lnSpc>
                <a:spcPct val="150000"/>
              </a:lnSpc>
              <a:buClr>
                <a:srgbClr val="FF0000"/>
              </a:buClr>
              <a:buFont typeface="Zapf Dingbats"/>
              <a:buChar char="✗"/>
            </a:pPr>
            <a:r>
              <a:rPr lang="en-US" sz="5400" b="1" spc="21" dirty="0">
                <a:latin typeface="Calibri" panose="020F0502020204030204" pitchFamily="34" charset="0"/>
                <a:cs typeface="Calibri" panose="020F0502020204030204" pitchFamily="34" charset="0"/>
              </a:rPr>
              <a:t>CV inaccurate</a:t>
            </a:r>
          </a:p>
          <a:p>
            <a:pPr marL="1200150" lvl="1" indent="-742950"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4800" spc="21" dirty="0">
                <a:latin typeface="Calibri" panose="020F0502020204030204" pitchFamily="34" charset="0"/>
                <a:cs typeface="Calibri" panose="020F0502020204030204" pitchFamily="34" charset="0"/>
              </a:rPr>
              <a:t>Enter correctly starting NOW (check old entries)</a:t>
            </a:r>
          </a:p>
          <a:p>
            <a:pPr marL="742950" indent="-742950">
              <a:lnSpc>
                <a:spcPct val="150000"/>
              </a:lnSpc>
              <a:buClr>
                <a:srgbClr val="FF0000"/>
              </a:buClr>
              <a:buFont typeface="Zapf Dingbats"/>
              <a:buChar char="✗"/>
            </a:pPr>
            <a:r>
              <a:rPr lang="en-US" sz="5400" b="1" spc="21" dirty="0">
                <a:latin typeface="Calibri" panose="020F0502020204030204" pitchFamily="34" charset="0"/>
                <a:cs typeface="Calibri" panose="020F0502020204030204" pitchFamily="34" charset="0"/>
              </a:rPr>
              <a:t>Not meeting the criteria</a:t>
            </a:r>
            <a:endParaRPr lang="en-US" sz="5400" spc="2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lvl="1" indent="-685800"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4800" spc="21" dirty="0">
                <a:latin typeface="Calibri" panose="020F0502020204030204" pitchFamily="34" charset="0"/>
                <a:cs typeface="Calibri" panose="020F0502020204030204" pitchFamily="34" charset="0"/>
              </a:rPr>
              <a:t>Read the “Manual for Academic Promotion”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endParaRPr lang="en-US" sz="4800" spc="2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3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>
            <a:extLst>
              <a:ext uri="{FF2B5EF4-FFF2-40B4-BE49-F238E27FC236}">
                <a16:creationId xmlns:a16="http://schemas.microsoft.com/office/drawing/2014/main" id="{9C0AA1ED-F39A-472E-A72C-C514D9036B63}"/>
              </a:ext>
            </a:extLst>
          </p:cNvPr>
          <p:cNvGrpSpPr/>
          <p:nvPr/>
        </p:nvGrpSpPr>
        <p:grpSpPr>
          <a:xfrm>
            <a:off x="-25831" y="0"/>
            <a:ext cx="18313831" cy="2019300"/>
            <a:chOff x="0" y="0"/>
            <a:chExt cx="4050101" cy="629939"/>
          </a:xfrm>
          <a:solidFill>
            <a:srgbClr val="00295B"/>
          </a:solidFill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E5C75D0E-6580-4AB4-9135-72AD5B703A45}"/>
                </a:ext>
              </a:extLst>
            </p:cNvPr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6" name="TextBox 11">
            <a:extLst>
              <a:ext uri="{FF2B5EF4-FFF2-40B4-BE49-F238E27FC236}">
                <a16:creationId xmlns:a16="http://schemas.microsoft.com/office/drawing/2014/main" id="{8B97E716-2BE4-4C34-A3F3-18D5CFCB64F7}"/>
              </a:ext>
            </a:extLst>
          </p:cNvPr>
          <p:cNvSpPr txBox="1"/>
          <p:nvPr/>
        </p:nvSpPr>
        <p:spPr>
          <a:xfrm>
            <a:off x="1066800" y="571500"/>
            <a:ext cx="157734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Pitfalls that lurk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8E2E8FF-F79B-498B-9FC7-CD3C320826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601FAE50-59F4-47FF-A901-450A8CBC7CCB}"/>
              </a:ext>
            </a:extLst>
          </p:cNvPr>
          <p:cNvSpPr txBox="1"/>
          <p:nvPr/>
        </p:nvSpPr>
        <p:spPr>
          <a:xfrm>
            <a:off x="2733675" y="2705100"/>
            <a:ext cx="12820650" cy="669414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ct val="150000"/>
              </a:lnSpc>
              <a:buClr>
                <a:srgbClr val="FF0000"/>
              </a:buClr>
              <a:buFont typeface="Zapf Dingbats"/>
              <a:buChar char="✗"/>
            </a:pPr>
            <a:r>
              <a:rPr lang="en-US" sz="5400" b="1" spc="21" dirty="0">
                <a:latin typeface="Calibri" panose="020F0502020204030204" pitchFamily="34" charset="0"/>
                <a:cs typeface="Calibri" panose="020F0502020204030204" pitchFamily="34" charset="0"/>
              </a:rPr>
              <a:t>Crisis at work </a:t>
            </a:r>
          </a:p>
          <a:p>
            <a:pPr marL="1143000" lvl="1" indent="-685800"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4800" spc="21" dirty="0">
                <a:latin typeface="Calibri" panose="020F0502020204030204" pitchFamily="34" charset="0"/>
                <a:cs typeface="Calibri" panose="020F0502020204030204" pitchFamily="34" charset="0"/>
              </a:rPr>
              <a:t>Avoid pandemics &amp; similar</a:t>
            </a:r>
          </a:p>
          <a:p>
            <a:pPr marL="742950" indent="-742950">
              <a:lnSpc>
                <a:spcPct val="150000"/>
              </a:lnSpc>
              <a:buClr>
                <a:srgbClr val="FF0000"/>
              </a:buClr>
              <a:buFont typeface="Zapf Dingbats"/>
              <a:buChar char="✗"/>
            </a:pPr>
            <a:r>
              <a:rPr lang="en-US" sz="5400" b="1" spc="21" dirty="0">
                <a:latin typeface="Calibri" panose="020F0502020204030204" pitchFamily="34" charset="0"/>
                <a:cs typeface="Calibri" panose="020F0502020204030204" pitchFamily="34" charset="0"/>
              </a:rPr>
              <a:t>Personal Crisis</a:t>
            </a:r>
          </a:p>
          <a:p>
            <a:pPr marL="1200150" lvl="1" indent="-742950"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4800" spc="21" dirty="0">
                <a:latin typeface="Calibri" panose="020F0502020204030204" pitchFamily="34" charset="0"/>
                <a:cs typeface="Calibri" panose="020F0502020204030204" pitchFamily="34" charset="0"/>
              </a:rPr>
              <a:t>Defer promotion</a:t>
            </a:r>
          </a:p>
          <a:p>
            <a:pPr marL="742950" indent="-742950">
              <a:lnSpc>
                <a:spcPct val="150000"/>
              </a:lnSpc>
              <a:buClr>
                <a:srgbClr val="FF0000"/>
              </a:buClr>
              <a:buFont typeface="Zapf Dingbats"/>
              <a:buChar char="✗"/>
            </a:pPr>
            <a:r>
              <a:rPr lang="en-US" sz="5400" b="1" spc="21" dirty="0">
                <a:latin typeface="Calibri" panose="020F0502020204030204" pitchFamily="34" charset="0"/>
                <a:cs typeface="Calibri" panose="020F0502020204030204" pitchFamily="34" charset="0"/>
              </a:rPr>
              <a:t>No help, no support</a:t>
            </a:r>
            <a:endParaRPr lang="en-US" sz="5400" spc="2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lvl="1" indent="-685800"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4800" spc="21" dirty="0">
                <a:latin typeface="Calibri" panose="020F0502020204030204" pitchFamily="34" charset="0"/>
                <a:cs typeface="Calibri" panose="020F0502020204030204" pitchFamily="34" charset="0"/>
              </a:rPr>
              <a:t>Use resources. Reach out. “It takes a village.”</a:t>
            </a:r>
          </a:p>
          <a:p>
            <a:pPr marL="1200150" lvl="1" indent="-742950">
              <a:buFont typeface="Arial" panose="020B0604020202020204" pitchFamily="34" charset="0"/>
              <a:buChar char="•"/>
            </a:pPr>
            <a:endParaRPr lang="en-US" sz="4800" spc="2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93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00295B"/>
          </a:solidFill>
        </p:spPr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8E66E9C-D671-4CFA-A3D4-171723706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1"/>
            <a:ext cx="3886200" cy="854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17CACE-FCD8-2D46-8336-B25A290FAB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8" r="19013"/>
          <a:stretch/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CF25EC-3B83-8D4C-A3A2-D63D368CDE21}"/>
              </a:ext>
            </a:extLst>
          </p:cNvPr>
          <p:cNvSpPr txBox="1"/>
          <p:nvPr/>
        </p:nvSpPr>
        <p:spPr>
          <a:xfrm>
            <a:off x="1066800" y="2939082"/>
            <a:ext cx="6781800" cy="4408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320"/>
              </a:lnSpc>
            </a:pPr>
            <a:r>
              <a:rPr lang="en-US" sz="96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You.</a:t>
            </a:r>
          </a:p>
          <a:p>
            <a:pPr algn="ctr">
              <a:lnSpc>
                <a:spcPts val="8320"/>
              </a:lnSpc>
            </a:pPr>
            <a:r>
              <a:rPr lang="en-US" sz="96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Can.</a:t>
            </a:r>
          </a:p>
          <a:p>
            <a:pPr algn="ctr">
              <a:lnSpc>
                <a:spcPts val="8320"/>
              </a:lnSpc>
            </a:pPr>
            <a:r>
              <a:rPr lang="en-US" sz="96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Do.</a:t>
            </a:r>
          </a:p>
          <a:p>
            <a:pPr algn="ctr">
              <a:lnSpc>
                <a:spcPts val="8320"/>
              </a:lnSpc>
            </a:pPr>
            <a:r>
              <a:rPr lang="en-US" sz="96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en-CA" sz="9600" spc="32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sz="800" spc="32" dirty="0">
              <a:solidFill>
                <a:srgbClr val="F6F6F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662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octor with a stethoscope around his neck&#10;&#10;Description automatically generated with medium confidence">
            <a:extLst>
              <a:ext uri="{FF2B5EF4-FFF2-40B4-BE49-F238E27FC236}">
                <a16:creationId xmlns:a16="http://schemas.microsoft.com/office/drawing/2014/main" id="{4F04A85F-090A-174C-A5A5-D63451DF09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93"/>
          <a:stretch/>
        </p:blipFill>
        <p:spPr>
          <a:xfrm>
            <a:off x="6987354" y="0"/>
            <a:ext cx="11300646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628900"/>
            <a:ext cx="10399170" cy="4703079"/>
            <a:chOff x="0" y="0"/>
            <a:chExt cx="13865560" cy="6270772"/>
          </a:xfrm>
          <a:solidFill>
            <a:srgbClr val="00295B"/>
          </a:solidFill>
        </p:grpSpPr>
        <p:sp>
          <p:nvSpPr>
            <p:cNvPr id="4" name="AutoShape 4"/>
            <p:cNvSpPr/>
            <p:nvPr/>
          </p:nvSpPr>
          <p:spPr>
            <a:xfrm>
              <a:off x="0" y="0"/>
              <a:ext cx="13865560" cy="6270772"/>
            </a:xfrm>
            <a:prstGeom prst="rect">
              <a:avLst/>
            </a:pr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2088408" y="2607931"/>
              <a:ext cx="10018579" cy="94061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0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7800" y="4074851"/>
            <a:ext cx="8161675" cy="1885491"/>
            <a:chOff x="0" y="0"/>
            <a:chExt cx="10882234" cy="2513989"/>
          </a:xfrm>
        </p:grpSpPr>
        <p:sp>
          <p:nvSpPr>
            <p:cNvPr id="8" name="TextBox 8"/>
            <p:cNvSpPr txBox="1"/>
            <p:nvPr/>
          </p:nvSpPr>
          <p:spPr>
            <a:xfrm>
              <a:off x="0" y="1776778"/>
              <a:ext cx="10882234" cy="737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4400" spc="2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Questions?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0882234" cy="12763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80"/>
                </a:lnSpc>
              </a:pPr>
              <a:r>
                <a:rPr lang="en-US" sz="6400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Thank you!</a:t>
              </a:r>
            </a:p>
          </p:txBody>
        </p:sp>
      </p:grp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FA987620-086D-4EB2-85D9-B26F2444D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73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9144000" cy="10287000"/>
          </a:xfrm>
          <a:prstGeom prst="rect">
            <a:avLst/>
          </a:prstGeom>
          <a:solidFill>
            <a:srgbClr val="00295B"/>
          </a:solidFill>
        </p:spPr>
      </p:sp>
      <p:sp>
        <p:nvSpPr>
          <p:cNvPr id="3" name="TextBox 3"/>
          <p:cNvSpPr txBox="1"/>
          <p:nvPr/>
        </p:nvSpPr>
        <p:spPr>
          <a:xfrm>
            <a:off x="1544787" y="4069715"/>
            <a:ext cx="6665614" cy="4257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320"/>
              </a:lnSpc>
            </a:pPr>
            <a:r>
              <a:rPr lang="en-US" sz="6400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GOALS OF THE WORKSHOP</a:t>
            </a:r>
          </a:p>
          <a:p>
            <a:pPr>
              <a:lnSpc>
                <a:spcPts val="8320"/>
              </a:lnSpc>
            </a:pPr>
            <a:endParaRPr lang="en-US" sz="6400" dirty="0">
              <a:solidFill>
                <a:srgbClr val="F6F6F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8320"/>
              </a:lnSpc>
            </a:pPr>
            <a:r>
              <a:rPr lang="en-US" sz="4000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Sarah </a:t>
            </a:r>
            <a:r>
              <a:rPr lang="en-US" sz="4000" dirty="0" err="1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Letovsky</a:t>
            </a:r>
            <a:endParaRPr lang="en-US" sz="3600" dirty="0">
              <a:solidFill>
                <a:srgbClr val="F6F6F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439400" y="1464054"/>
            <a:ext cx="6812116" cy="7340110"/>
            <a:chOff x="-1" y="-326301"/>
            <a:chExt cx="9082821" cy="9786812"/>
          </a:xfrm>
        </p:grpSpPr>
        <p:sp>
          <p:nvSpPr>
            <p:cNvPr id="5" name="TextBox 5"/>
            <p:cNvSpPr txBox="1"/>
            <p:nvPr/>
          </p:nvSpPr>
          <p:spPr>
            <a:xfrm>
              <a:off x="0" y="3114089"/>
              <a:ext cx="9082820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400" dirty="0">
                  <a:solidFill>
                    <a:srgbClr val="00295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COMPONENTS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009901"/>
              <a:ext cx="9082820" cy="12035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3600"/>
                </a:lnSpc>
                <a:buFont typeface="Arial" panose="020B0604020202020204" pitchFamily="34" charset="0"/>
                <a:buChar char="•"/>
              </a:pPr>
              <a:r>
                <a:rPr lang="en-US" sz="2800" spc="24" dirty="0">
                  <a:solidFill>
                    <a:srgbClr val="30303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Overview and components of the (1) pre-application and (2) promotion dossier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5893347"/>
              <a:ext cx="9082820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400" dirty="0">
                  <a:solidFill>
                    <a:srgbClr val="00295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GETTING STARTED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" y="6998299"/>
              <a:ext cx="9082820" cy="2462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3600"/>
                </a:lnSpc>
                <a:buFont typeface="Arial" panose="020B0604020202020204" pitchFamily="34" charset="0"/>
                <a:buChar char="•"/>
              </a:pPr>
              <a:r>
                <a:rPr lang="en-US" sz="2800" spc="24" dirty="0">
                  <a:solidFill>
                    <a:srgbClr val="30303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Helping you begin to organize your academic work</a:t>
              </a:r>
            </a:p>
            <a:p>
              <a:pPr marL="457200" indent="-457200">
                <a:lnSpc>
                  <a:spcPts val="3600"/>
                </a:lnSpc>
                <a:buFont typeface="Arial" panose="020B0604020202020204" pitchFamily="34" charset="0"/>
                <a:buChar char="•"/>
              </a:pPr>
              <a:r>
                <a:rPr lang="en-US" sz="2800" spc="24" dirty="0">
                  <a:solidFill>
                    <a:srgbClr val="30303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Take home message and early do’s and don’ts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26301"/>
              <a:ext cx="9082820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400" dirty="0">
                  <a:solidFill>
                    <a:srgbClr val="00295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OVERVIEW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39792"/>
              <a:ext cx="9082820" cy="24622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3600"/>
                </a:lnSpc>
                <a:buFont typeface="Arial" panose="020B0604020202020204" pitchFamily="34" charset="0"/>
                <a:buChar char="•"/>
              </a:pPr>
              <a:r>
                <a:rPr lang="en-US" sz="2800" spc="24" dirty="0">
                  <a:solidFill>
                    <a:srgbClr val="30303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What is a senior promotion?</a:t>
              </a:r>
            </a:p>
            <a:p>
              <a:pPr marL="457200" indent="-457200">
                <a:lnSpc>
                  <a:spcPts val="3600"/>
                </a:lnSpc>
                <a:buFont typeface="Arial" panose="020B0604020202020204" pitchFamily="34" charset="0"/>
                <a:buChar char="•"/>
              </a:pPr>
              <a:r>
                <a:rPr lang="en-US" sz="2800" spc="24" dirty="0">
                  <a:solidFill>
                    <a:srgbClr val="30303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Identifying the criteria, steps, timeline and process</a:t>
              </a:r>
            </a:p>
            <a:p>
              <a:pPr marL="457200" indent="-457200">
                <a:lnSpc>
                  <a:spcPts val="3600"/>
                </a:lnSpc>
                <a:buFont typeface="Arial" panose="020B0604020202020204" pitchFamily="34" charset="0"/>
                <a:buChar char="•"/>
              </a:pPr>
              <a:endParaRPr lang="en-US" sz="2800" spc="24" dirty="0">
                <a:solidFill>
                  <a:srgbClr val="30303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8E66E9C-D671-4CFA-A3D4-171723706B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1"/>
            <a:ext cx="3886200" cy="8549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5427" y="2678030"/>
            <a:ext cx="4813447" cy="6224802"/>
            <a:chOff x="0" y="0"/>
            <a:chExt cx="6417930" cy="7045877"/>
          </a:xfrm>
          <a:solidFill>
            <a:srgbClr val="00295B"/>
          </a:solidFill>
        </p:grpSpPr>
        <p:sp>
          <p:nvSpPr>
            <p:cNvPr id="3" name="AutoShape 3"/>
            <p:cNvSpPr/>
            <p:nvPr/>
          </p:nvSpPr>
          <p:spPr>
            <a:xfrm>
              <a:off x="0" y="0"/>
              <a:ext cx="6417930" cy="7045877"/>
            </a:xfrm>
            <a:prstGeom prst="rect">
              <a:avLst/>
            </a:prstGeom>
            <a:grpFill/>
          </p:spPr>
        </p:sp>
        <p:sp>
          <p:nvSpPr>
            <p:cNvPr id="5" name="TextBox 5"/>
            <p:cNvSpPr txBox="1"/>
            <p:nvPr/>
          </p:nvSpPr>
          <p:spPr>
            <a:xfrm>
              <a:off x="599391" y="705435"/>
              <a:ext cx="5219147" cy="77568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400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WORKSHOP 1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99391" y="1918836"/>
              <a:ext cx="5219147" cy="46449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800" spc="21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Criteria, steps, timeline &amp; process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endParaRPr lang="en-US" sz="2800" spc="21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800" spc="21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Overview and components of (1) pre-application and (2) promotion dossier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endParaRPr lang="en-US" sz="2800" spc="21" dirty="0">
                <a:solidFill>
                  <a:srgbClr val="F6F6F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800" spc="21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Next steps and take home message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412981" y="2710615"/>
            <a:ext cx="3914360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F6F6F6"/>
                </a:solidFill>
                <a:latin typeface="Open Sauce Bold"/>
              </a:rPr>
              <a:t>Accessible Help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12981" y="3576884"/>
            <a:ext cx="3914360" cy="118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0"/>
              </a:lnSpc>
            </a:pPr>
            <a:r>
              <a:rPr lang="en-US" sz="2100" spc="21">
                <a:solidFill>
                  <a:srgbClr val="F6F6F6"/>
                </a:solidFill>
                <a:latin typeface="Open Sauce Light"/>
              </a:rPr>
              <a:t>To create a stunning presentation, it's best to simplify your thoughts.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166" y="-5812"/>
            <a:ext cx="18282834" cy="1946516"/>
            <a:chOff x="0" y="0"/>
            <a:chExt cx="4050101" cy="629939"/>
          </a:xfrm>
          <a:solidFill>
            <a:srgbClr val="00295B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50100" cy="629939"/>
            </a:xfrm>
            <a:custGeom>
              <a:avLst/>
              <a:gdLst/>
              <a:ahLst/>
              <a:cxnLst/>
              <a:rect l="l" t="t" r="r" b="b"/>
              <a:pathLst>
                <a:path w="4050100" h="629939">
                  <a:moveTo>
                    <a:pt x="0" y="0"/>
                  </a:moveTo>
                  <a:lnTo>
                    <a:pt x="4050100" y="0"/>
                  </a:lnTo>
                  <a:lnTo>
                    <a:pt x="4050100" y="629939"/>
                  </a:lnTo>
                  <a:lnTo>
                    <a:pt x="0" y="629939"/>
                  </a:lnTo>
                  <a:close/>
                </a:path>
              </a:pathLst>
            </a:custGeom>
            <a:grpFill/>
          </p:spPr>
        </p:sp>
      </p:grpSp>
      <p:sp>
        <p:nvSpPr>
          <p:cNvPr id="11" name="TextBox 11"/>
          <p:cNvSpPr txBox="1"/>
          <p:nvPr/>
        </p:nvSpPr>
        <p:spPr>
          <a:xfrm>
            <a:off x="1059697" y="477261"/>
            <a:ext cx="1057919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16"/>
              </a:lnSpc>
            </a:pPr>
            <a:r>
              <a:rPr lang="en-US" sz="6400" spc="56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WORKSHOP OVERVIEW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757526" y="2727310"/>
            <a:ext cx="4813447" cy="6175521"/>
            <a:chOff x="0" y="0"/>
            <a:chExt cx="6417930" cy="7455976"/>
          </a:xfrm>
          <a:solidFill>
            <a:srgbClr val="00408E"/>
          </a:solidFill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417930" cy="7455976"/>
            </a:xfrm>
            <a:prstGeom prst="rect">
              <a:avLst/>
            </a:prstGeom>
            <a:grpFill/>
          </p:spPr>
        </p:sp>
        <p:sp>
          <p:nvSpPr>
            <p:cNvPr id="14" name="TextBox 14"/>
            <p:cNvSpPr txBox="1"/>
            <p:nvPr/>
          </p:nvSpPr>
          <p:spPr>
            <a:xfrm>
              <a:off x="723475" y="705435"/>
              <a:ext cx="5219147" cy="77568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400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WORKSHOP 2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87923" y="1987226"/>
              <a:ext cx="5694455" cy="4954562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800" spc="21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March 26, 2021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800" spc="21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Guest faculty advisors for group discussion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800" spc="21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Review of pre-application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800" spc="21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Overview of scholarly activity in research, CPA, teaching &amp; education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800" spc="21" dirty="0">
                  <a:solidFill>
                    <a:srgbClr val="F6F6F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Assist faculty with identifying 5 scholarly pieces of work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239625" y="2727309"/>
            <a:ext cx="4813447" cy="6175521"/>
            <a:chOff x="0" y="0"/>
            <a:chExt cx="6417930" cy="7045877"/>
          </a:xfrm>
          <a:solidFill>
            <a:srgbClr val="9BC8FF"/>
          </a:solidFill>
        </p:grpSpPr>
        <p:sp>
          <p:nvSpPr>
            <p:cNvPr id="18" name="AutoShape 18"/>
            <p:cNvSpPr/>
            <p:nvPr/>
          </p:nvSpPr>
          <p:spPr>
            <a:xfrm>
              <a:off x="0" y="0"/>
              <a:ext cx="6417930" cy="7045877"/>
            </a:xfrm>
            <a:prstGeom prst="rect">
              <a:avLst/>
            </a:prstGeom>
            <a:grpFill/>
          </p:spPr>
        </p:sp>
        <p:sp>
          <p:nvSpPr>
            <p:cNvPr id="19" name="TextBox 19"/>
            <p:cNvSpPr txBox="1"/>
            <p:nvPr/>
          </p:nvSpPr>
          <p:spPr>
            <a:xfrm>
              <a:off x="699219" y="624514"/>
              <a:ext cx="5219147" cy="663753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r>
                <a:rPr lang="en-US" sz="4400" dirty="0">
                  <a:solidFill>
                    <a:srgbClr val="00295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WORKSHOP 3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99695" y="1877924"/>
              <a:ext cx="5818539" cy="4682047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800" spc="21" dirty="0">
                  <a:solidFill>
                    <a:srgbClr val="00295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May 28, 2021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800" spc="21" dirty="0">
                  <a:solidFill>
                    <a:srgbClr val="00295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Dedicated only to candidates that have been “supported” to go forward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800" spc="21" dirty="0">
                  <a:solidFill>
                    <a:srgbClr val="00295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Letter of application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800" spc="21" dirty="0">
                  <a:solidFill>
                    <a:srgbClr val="00295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Reflective statement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800" spc="21" dirty="0">
                  <a:solidFill>
                    <a:srgbClr val="00295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Identifying external reviewers</a:t>
              </a:r>
            </a:p>
            <a:p>
              <a:pPr marL="457200" indent="-457200">
                <a:lnSpc>
                  <a:spcPts val="3150"/>
                </a:lnSpc>
                <a:buFont typeface="Arial" panose="020B0604020202020204" pitchFamily="34" charset="0"/>
                <a:buChar char="•"/>
              </a:pPr>
              <a:r>
                <a:rPr lang="en-US" sz="2800" spc="21" dirty="0">
                  <a:solidFill>
                    <a:srgbClr val="00295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Final components of senior promotion dossier</a:t>
              </a:r>
            </a:p>
          </p:txBody>
        </p:sp>
      </p:grpSp>
      <p:pic>
        <p:nvPicPr>
          <p:cNvPr id="26" name="Picture 25" descr="Text&#10;&#10;Description automatically generated">
            <a:extLst>
              <a:ext uri="{FF2B5EF4-FFF2-40B4-BE49-F238E27FC236}">
                <a16:creationId xmlns:a16="http://schemas.microsoft.com/office/drawing/2014/main" id="{9B15E4AE-5003-4883-BA94-A0C472774D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05900"/>
            <a:ext cx="3886200" cy="85498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3611</TotalTime>
  <Words>2361</Words>
  <Application>Microsoft Macintosh PowerPoint</Application>
  <PresentationFormat>Custom</PresentationFormat>
  <Paragraphs>390</Paragraphs>
  <Slides>32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Open Sauce Light</vt:lpstr>
      <vt:lpstr>Calibri</vt:lpstr>
      <vt:lpstr>Open Sauce Bold</vt:lpstr>
      <vt:lpstr>Arial</vt:lpstr>
      <vt:lpstr>Wingdings</vt:lpstr>
      <vt:lpstr>Zapf Dingbats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CONCEPT KEY CONCEPT KEY CONCEPT</dc:title>
  <dc:creator>Alicia Fung</dc:creator>
  <cp:lastModifiedBy>Sarah Letovsky</cp:lastModifiedBy>
  <cp:revision>100</cp:revision>
  <dcterms:created xsi:type="dcterms:W3CDTF">2006-08-16T00:00:00Z</dcterms:created>
  <dcterms:modified xsi:type="dcterms:W3CDTF">2021-02-26T21:01:05Z</dcterms:modified>
  <dc:identifier>DAEJ2dvcRFI</dc:identifier>
</cp:coreProperties>
</file>