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339" r:id="rId3"/>
    <p:sldId id="344" r:id="rId4"/>
    <p:sldId id="260" r:id="rId5"/>
    <p:sldId id="258" r:id="rId6"/>
    <p:sldId id="354" r:id="rId7"/>
    <p:sldId id="262" r:id="rId8"/>
    <p:sldId id="340" r:id="rId9"/>
    <p:sldId id="365" r:id="rId10"/>
    <p:sldId id="366" r:id="rId11"/>
    <p:sldId id="259" r:id="rId12"/>
    <p:sldId id="341" r:id="rId13"/>
    <p:sldId id="355" r:id="rId14"/>
    <p:sldId id="342" r:id="rId15"/>
    <p:sldId id="261" r:id="rId16"/>
    <p:sldId id="361" r:id="rId17"/>
    <p:sldId id="356" r:id="rId18"/>
    <p:sldId id="343" r:id="rId19"/>
    <p:sldId id="351" r:id="rId20"/>
    <p:sldId id="357" r:id="rId21"/>
    <p:sldId id="345" r:id="rId22"/>
    <p:sldId id="359" r:id="rId23"/>
    <p:sldId id="257" r:id="rId24"/>
    <p:sldId id="346" r:id="rId25"/>
    <p:sldId id="347" r:id="rId26"/>
    <p:sldId id="352" r:id="rId27"/>
    <p:sldId id="358" r:id="rId28"/>
    <p:sldId id="348" r:id="rId29"/>
    <p:sldId id="349" r:id="rId30"/>
    <p:sldId id="362" r:id="rId31"/>
    <p:sldId id="363" r:id="rId32"/>
    <p:sldId id="364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uce Bold" pitchFamily="2" charset="77"/>
      <p:regular r:id="rId39"/>
      <p:bold r:id="rId40"/>
    </p:embeddedFont>
    <p:embeddedFont>
      <p:font typeface="Open Sauce Light" pitchFamily="2" charset="77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739"/>
    <a:srgbClr val="E31736"/>
    <a:srgbClr val="00295B"/>
    <a:srgbClr val="E34E4B"/>
    <a:srgbClr val="B5D6E5"/>
    <a:srgbClr val="DDECF3"/>
    <a:srgbClr val="008AB0"/>
    <a:srgbClr val="FFD24E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4" autoAdjust="0"/>
    <p:restoredTop sz="91752" autoAdjust="0"/>
  </p:normalViewPr>
  <p:slideViewPr>
    <p:cSldViewPr>
      <p:cViewPr varScale="1">
        <p:scale>
          <a:sx n="72" d="100"/>
          <a:sy n="72" d="100"/>
        </p:scale>
        <p:origin x="3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7273-C8FB-4AF7-90E6-BFB0FF4445FF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8BD36-7BFD-4684-B677-BADF4280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r>
              <a:rPr lang="en-US" dirty="0"/>
              <a:t> - 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</a:t>
            </a:r>
            <a:r>
              <a:rPr lang="en-US" baseline="0" dirty="0"/>
              <a:t> to review any questions in zoom chat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1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3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</a:t>
            </a:r>
            <a:r>
              <a:rPr lang="en-US" baseline="0" dirty="0"/>
              <a:t> </a:t>
            </a:r>
            <a:r>
              <a:rPr lang="en-US" baseline="0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60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8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1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3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21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75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2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30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1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4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85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39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baseline="0" dirty="0"/>
              <a:t> about presentation before breakout rooms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49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98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Antao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8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Questions &amp; Thanks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8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D36-7BFD-4684-B677-BADF42808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mailto:dfcm.promotion@utoronto.c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fcm.promotion@utoronto.c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dfcm.utoronto.ca/senior-promo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mailto:dfcm.promotion@utoronto.c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r="17277" b="-371"/>
          <a:stretch/>
        </p:blipFill>
        <p:spPr>
          <a:xfrm>
            <a:off x="8229600" y="-19050"/>
            <a:ext cx="10058400" cy="103251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2628900"/>
            <a:ext cx="10399170" cy="5808420"/>
          </a:xfrm>
          <a:prstGeom prst="rect">
            <a:avLst/>
          </a:prstGeom>
          <a:solidFill>
            <a:srgbClr val="00295B"/>
          </a:solidFill>
        </p:spPr>
      </p:sp>
      <p:grpSp>
        <p:nvGrpSpPr>
          <p:cNvPr id="6" name="Group 6"/>
          <p:cNvGrpSpPr/>
          <p:nvPr/>
        </p:nvGrpSpPr>
        <p:grpSpPr>
          <a:xfrm>
            <a:off x="865373" y="2910312"/>
            <a:ext cx="8668423" cy="5245596"/>
            <a:chOff x="0" y="0"/>
            <a:chExt cx="10882234" cy="5757612"/>
          </a:xfrm>
        </p:grpSpPr>
        <p:sp>
          <p:nvSpPr>
            <p:cNvPr id="7" name="TextBox 7"/>
            <p:cNvSpPr txBox="1"/>
            <p:nvPr/>
          </p:nvSpPr>
          <p:spPr>
            <a:xfrm>
              <a:off x="0" y="2041610"/>
              <a:ext cx="10882234" cy="3716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8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March 26, 2021</a:t>
              </a:r>
            </a:p>
            <a:p>
              <a:endParaRPr lang="en-US" sz="2400" spc="2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Facilitated by:</a:t>
              </a:r>
            </a:p>
            <a:p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Dr. Viola </a:t>
              </a:r>
              <a:r>
                <a:rPr lang="en-US" sz="2400" spc="2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Antao</a:t>
              </a:r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DFCM Faculty Development Director</a:t>
              </a:r>
            </a:p>
            <a:p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Sarah </a:t>
              </a:r>
              <a:r>
                <a:rPr lang="en-US" sz="2400" spc="2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Letovsky</a:t>
              </a:r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DFCM Academic Promotions Coordinator</a:t>
              </a:r>
            </a:p>
            <a:p>
              <a:endParaRPr lang="en-US" sz="2400" spc="2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Joining us:</a:t>
              </a:r>
            </a:p>
            <a:p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Dr. David White, DFCM Promotions Committee Chair</a:t>
              </a:r>
            </a:p>
            <a:p>
              <a:r>
                <a:rPr lang="en-US" sz="2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Guest faculty advisors (3:30pm)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0882234" cy="1858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55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SENIOR PROMOTION WORKSHOP #2</a:t>
              </a:r>
              <a:endParaRPr lang="en-US" sz="5500" dirty="0">
                <a:solidFill>
                  <a:srgbClr val="F6F6F6"/>
                </a:solidFill>
                <a:latin typeface="Open Sauce Bold"/>
              </a:endParaRPr>
            </a:p>
          </p:txBody>
        </p:sp>
      </p:grp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A987620-086D-4EB2-85D9-B26F2444D0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065" y="1714500"/>
            <a:ext cx="100230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00295B"/>
                </a:solidFill>
              </a:rPr>
              <a:t>PAUSE FOR ANY QUESTIONS </a:t>
            </a:r>
          </a:p>
          <a:p>
            <a:pPr algn="ctr"/>
            <a:r>
              <a:rPr lang="en-US" sz="6600" dirty="0">
                <a:solidFill>
                  <a:srgbClr val="00295B"/>
                </a:solidFill>
              </a:rPr>
              <a:t>IN ZOOM CHAT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54" y="4152900"/>
            <a:ext cx="4033019" cy="40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3066" y="3576884"/>
            <a:ext cx="3384766" cy="4588622"/>
            <a:chOff x="0" y="0"/>
            <a:chExt cx="6417930" cy="7045877"/>
          </a:xfrm>
          <a:solidFill>
            <a:srgbClr val="00295B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623555" y="3556210"/>
              <a:ext cx="5219147" cy="89330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44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12981" y="3576884"/>
            <a:ext cx="3914360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21">
                <a:solidFill>
                  <a:srgbClr val="F6F6F6"/>
                </a:solidFill>
                <a:latin typeface="Open Sauce Light"/>
              </a:rPr>
              <a:t>To create a stunning presentation, it's best to simplify your thoughts.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166" y="-5812"/>
            <a:ext cx="18282834" cy="1946516"/>
            <a:chOff x="0" y="0"/>
            <a:chExt cx="4050101" cy="629939"/>
          </a:xfrm>
          <a:solidFill>
            <a:srgbClr val="00295B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1059697" y="477261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EXCELLENCE/COMPETENCE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773242" y="3576884"/>
            <a:ext cx="3383280" cy="4588622"/>
            <a:chOff x="0" y="0"/>
            <a:chExt cx="6417930" cy="7045877"/>
          </a:xfrm>
          <a:solidFill>
            <a:srgbClr val="00295B"/>
          </a:solidFill>
        </p:grpSpPr>
        <p:sp>
          <p:nvSpPr>
            <p:cNvPr id="13" name="AutoShape 13"/>
            <p:cNvSpPr/>
            <p:nvPr/>
          </p:nvSpPr>
          <p:spPr>
            <a:xfrm>
              <a:off x="0" y="0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14" name="TextBox 14"/>
            <p:cNvSpPr txBox="1"/>
            <p:nvPr/>
          </p:nvSpPr>
          <p:spPr>
            <a:xfrm>
              <a:off x="1027931" y="3556210"/>
              <a:ext cx="5219147" cy="89330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44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72683" y="3590921"/>
            <a:ext cx="3383280" cy="4588622"/>
            <a:chOff x="0" y="0"/>
            <a:chExt cx="6417930" cy="7045877"/>
          </a:xfrm>
          <a:solidFill>
            <a:srgbClr val="00295B"/>
          </a:solidFill>
        </p:grpSpPr>
        <p:sp>
          <p:nvSpPr>
            <p:cNvPr id="18" name="AutoShape 18"/>
            <p:cNvSpPr/>
            <p:nvPr/>
          </p:nvSpPr>
          <p:spPr>
            <a:xfrm>
              <a:off x="0" y="0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19" name="TextBox 19"/>
            <p:cNvSpPr txBox="1"/>
            <p:nvPr/>
          </p:nvSpPr>
          <p:spPr>
            <a:xfrm>
              <a:off x="729273" y="3538249"/>
              <a:ext cx="5219147" cy="177941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44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TEACHING &amp;</a:t>
              </a:r>
            </a:p>
            <a:p>
              <a:pPr>
                <a:lnSpc>
                  <a:spcPts val="4480"/>
                </a:lnSpc>
              </a:pPr>
              <a:r>
                <a:rPr lang="en-US" sz="44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EDUCATION</a:t>
              </a:r>
            </a:p>
          </p:txBody>
        </p:sp>
      </p:grp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9B15E4AE-5003-4883-BA94-A0C47277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697" y="2399525"/>
            <a:ext cx="8895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95B"/>
                </a:solidFill>
              </a:rPr>
              <a:t>You must claim EXCELLENCE in (at least) 1 category:</a:t>
            </a:r>
          </a:p>
        </p:txBody>
      </p:sp>
      <p:grpSp>
        <p:nvGrpSpPr>
          <p:cNvPr id="24" name="Group 2"/>
          <p:cNvGrpSpPr/>
          <p:nvPr/>
        </p:nvGrpSpPr>
        <p:grpSpPr>
          <a:xfrm>
            <a:off x="14106147" y="3590921"/>
            <a:ext cx="3383280" cy="4588622"/>
            <a:chOff x="0" y="0"/>
            <a:chExt cx="6417930" cy="7045877"/>
          </a:xfrm>
          <a:solidFill>
            <a:srgbClr val="00295B"/>
          </a:solidFill>
        </p:grpSpPr>
        <p:sp>
          <p:nvSpPr>
            <p:cNvPr id="25" name="AutoShape 3"/>
            <p:cNvSpPr/>
            <p:nvPr/>
          </p:nvSpPr>
          <p:spPr>
            <a:xfrm>
              <a:off x="0" y="0"/>
              <a:ext cx="6417930" cy="70458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95B"/>
              </a:solidFill>
            </a:ln>
          </p:spPr>
        </p:sp>
        <p:sp>
          <p:nvSpPr>
            <p:cNvPr id="27" name="TextBox 5"/>
            <p:cNvSpPr txBox="1"/>
            <p:nvPr/>
          </p:nvSpPr>
          <p:spPr>
            <a:xfrm>
              <a:off x="1145528" y="3569477"/>
              <a:ext cx="5219147" cy="1779416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4400" dirty="0">
                  <a:solidFill>
                    <a:srgbClr val="002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ADMIN SERVICE</a:t>
              </a:r>
            </a:p>
          </p:txBody>
        </p:sp>
      </p:grpSp>
      <p:sp>
        <p:nvSpPr>
          <p:cNvPr id="16" name="Plus 15"/>
          <p:cNvSpPr/>
          <p:nvPr/>
        </p:nvSpPr>
        <p:spPr>
          <a:xfrm>
            <a:off x="12624645" y="5686406"/>
            <a:ext cx="1066800" cy="99467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66" y="3980207"/>
            <a:ext cx="1320072" cy="13200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18" y="3844075"/>
            <a:ext cx="1456204" cy="14562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56" y="3878395"/>
            <a:ext cx="1523695" cy="1523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65" y="3844076"/>
            <a:ext cx="1617646" cy="16176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2"/>
            <a:ext cx="18282834" cy="1714374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2400300" y="364062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070" y="1996260"/>
            <a:ext cx="1740301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600" dirty="0">
                <a:solidFill>
                  <a:srgbClr val="00295B"/>
                </a:solidFill>
              </a:rPr>
              <a:t>Promotion to Associate or full Professor based on research requires that the candidate has a record of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en-US" sz="2600" b="1" dirty="0">
                <a:solidFill>
                  <a:srgbClr val="FF0000"/>
                </a:solidFill>
              </a:rPr>
              <a:t>sustained and current productivity in research </a:t>
            </a:r>
            <a:r>
              <a:rPr lang="en-US" altLang="en-US" sz="2600" dirty="0">
                <a:solidFill>
                  <a:srgbClr val="00295B"/>
                </a:solidFill>
              </a:rPr>
              <a:t>and research-related activities.</a:t>
            </a:r>
          </a:p>
          <a:p>
            <a:pPr algn="ctr"/>
            <a:endParaRPr lang="en-US" altLang="en-US" sz="2400" dirty="0">
              <a:solidFill>
                <a:srgbClr val="0029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rgbClr val="00295B"/>
                </a:solidFill>
              </a:rPr>
              <a:t>Research funding: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295B"/>
                </a:solidFill>
              </a:rPr>
              <a:t>Strong and continuing record of external funding commensurate with the type and area of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rgbClr val="00295B"/>
                </a:solidFill>
              </a:rPr>
              <a:t>Publications: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295B"/>
                </a:solidFill>
              </a:rPr>
              <a:t>Sustained record of scientific publications demonstrating a significant source of new information in the field (articles in major peer-reviewed journals, books, book chapters, and published abstracts)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rgbClr val="00295B"/>
                </a:solidFill>
              </a:rPr>
              <a:t>Scientific Presentations: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295B"/>
                </a:solidFill>
              </a:rPr>
              <a:t>Presentations at national/international meetings recognized as significant academic venues are considered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295B"/>
                </a:solidFill>
              </a:rPr>
              <a:t>Invited presentations and named lectureships are an indicator of the candidate’s reputation outside the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rgbClr val="00295B"/>
                </a:solidFill>
              </a:rPr>
              <a:t>Participation, Leadership &amp; Mentorship in the research community: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295B"/>
                </a:solidFill>
              </a:rPr>
              <a:t>Include a range of activities: organization of meetings or symposia, leadership in committees, development or promotion of research infrastructure, grant panels, etc…</a:t>
            </a:r>
          </a:p>
          <a:p>
            <a:endParaRPr lang="en-US" altLang="en-US" sz="2500" i="1" dirty="0">
              <a:solidFill>
                <a:srgbClr val="00295B"/>
              </a:solidFill>
            </a:endParaRPr>
          </a:p>
          <a:p>
            <a:r>
              <a:rPr lang="en-US" altLang="en-US" sz="2500" i="1" dirty="0">
                <a:solidFill>
                  <a:srgbClr val="00295B"/>
                </a:solidFill>
              </a:rPr>
              <a:t>Assessments will be performed on the basis of the originality and importance of the research, its impact on the discipline, and a judgement of the candidate’s stature in the field relative to their peers locally, nationally and/or internationally. </a:t>
            </a:r>
            <a:endParaRPr lang="en-US" altLang="en-US" sz="2500" dirty="0">
              <a:solidFill>
                <a:srgbClr val="00295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9" y="307410"/>
            <a:ext cx="1156641" cy="1156641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6858000" y="9393596"/>
            <a:ext cx="6858000" cy="893403"/>
            <a:chOff x="0" y="-5695617"/>
            <a:chExt cx="6417930" cy="7045877"/>
          </a:xfrm>
          <a:solidFill>
            <a:srgbClr val="00295B"/>
          </a:solidFill>
        </p:grpSpPr>
        <p:sp>
          <p:nvSpPr>
            <p:cNvPr id="15" name="AutoShape 3"/>
            <p:cNvSpPr/>
            <p:nvPr/>
          </p:nvSpPr>
          <p:spPr>
            <a:xfrm>
              <a:off x="0" y="-5695617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16" name="TextBox 5"/>
            <p:cNvSpPr txBox="1"/>
            <p:nvPr/>
          </p:nvSpPr>
          <p:spPr>
            <a:xfrm>
              <a:off x="737780" y="-4157998"/>
              <a:ext cx="4756204" cy="198531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PROMOTIONS MANUAL - PG 14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30" y="8784629"/>
            <a:ext cx="1502370" cy="15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2"/>
            <a:ext cx="18282834" cy="1719072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2286000" y="393771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– PRE-APPLICATION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9" y="307410"/>
            <a:ext cx="1147349" cy="1147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33228"/>
            <a:ext cx="10972800" cy="7883942"/>
          </a:xfrm>
          <a:prstGeom prst="rect">
            <a:avLst/>
          </a:prstGeom>
        </p:spPr>
      </p:pic>
      <p:sp>
        <p:nvSpPr>
          <p:cNvPr id="10" name="Curved Left Arrow 9"/>
          <p:cNvSpPr/>
          <p:nvPr/>
        </p:nvSpPr>
        <p:spPr>
          <a:xfrm rot="258328">
            <a:off x="13470542" y="3676691"/>
            <a:ext cx="1925310" cy="3683269"/>
          </a:xfrm>
          <a:prstGeom prst="curved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3204" y="3363890"/>
            <a:ext cx="4343400" cy="21544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91440" tIns="91440" bIns="91440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Provide a summary of the originality and importance of the research and it’s impact</a:t>
            </a:r>
          </a:p>
        </p:txBody>
      </p:sp>
    </p:spTree>
    <p:extLst>
      <p:ext uri="{BB962C8B-B14F-4D97-AF65-F5344CB8AC3E}">
        <p14:creationId xmlns:p14="http://schemas.microsoft.com/office/powerpoint/2010/main" val="38981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2"/>
            <a:ext cx="18282834" cy="1946516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2590800" y="480133"/>
            <a:ext cx="14232930" cy="934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5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PROFESSIONAL ACTIVITY (CPA)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5894" y="2458500"/>
            <a:ext cx="1636137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2060"/>
                </a:solidFill>
              </a:rPr>
              <a:t>The Faculty of Medicine acknowledges CPA under the following </a:t>
            </a:r>
            <a:r>
              <a:rPr lang="en-US" altLang="en-US" sz="2800" b="1" dirty="0">
                <a:solidFill>
                  <a:srgbClr val="FF0000"/>
                </a:solidFill>
              </a:rPr>
              <a:t>three broad categories</a:t>
            </a:r>
            <a:r>
              <a:rPr lang="en-US" altLang="en-US" sz="2800" dirty="0">
                <a:solidFill>
                  <a:srgbClr val="002060"/>
                </a:solidFill>
              </a:rPr>
              <a:t>:</a:t>
            </a:r>
          </a:p>
          <a:p>
            <a:endParaRPr lang="en-US" altLang="en-US" sz="2800" dirty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500" b="1" dirty="0">
                <a:solidFill>
                  <a:srgbClr val="002060"/>
                </a:solidFill>
              </a:rPr>
              <a:t>Professional Innovation and Creative Excellence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500" dirty="0">
                <a:solidFill>
                  <a:srgbClr val="002060"/>
                </a:solidFill>
              </a:rPr>
              <a:t>Must show an </a:t>
            </a:r>
            <a:r>
              <a:rPr lang="en-US" altLang="en-US" sz="2500" i="1" dirty="0">
                <a:solidFill>
                  <a:srgbClr val="002060"/>
                </a:solidFill>
              </a:rPr>
              <a:t>instrumental role </a:t>
            </a:r>
            <a:r>
              <a:rPr lang="en-US" altLang="en-US" sz="2500" dirty="0">
                <a:solidFill>
                  <a:srgbClr val="002060"/>
                </a:solidFill>
              </a:rPr>
              <a:t>in the development, introduction and dissemination of a new invention, technique, conceptual innovation, a QI or an educational program.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500" b="1" dirty="0">
                <a:solidFill>
                  <a:srgbClr val="002060"/>
                </a:solidFill>
              </a:rPr>
              <a:t>Contributions to the Development of Professional Practice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500" dirty="0">
                <a:solidFill>
                  <a:srgbClr val="002060"/>
                </a:solidFill>
              </a:rPr>
              <a:t>Must demonstrate </a:t>
            </a:r>
            <a:r>
              <a:rPr lang="en-US" altLang="en-US" sz="2500" i="1" dirty="0">
                <a:solidFill>
                  <a:srgbClr val="002060"/>
                </a:solidFill>
              </a:rPr>
              <a:t>leadership</a:t>
            </a:r>
            <a:r>
              <a:rPr lang="en-US" altLang="en-US" sz="2500" dirty="0">
                <a:solidFill>
                  <a:srgbClr val="002060"/>
                </a:solidFill>
              </a:rPr>
              <a:t> in the profession, professional organizations, government or regulatory agencies that has influenced standards and/or enhanced the effectiveness of the discipline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500" b="1" dirty="0">
                <a:solidFill>
                  <a:srgbClr val="002060"/>
                </a:solidFill>
              </a:rPr>
              <a:t>Exemplary Professional Practice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500" dirty="0">
                <a:solidFill>
                  <a:srgbClr val="002060"/>
                </a:solidFill>
              </a:rPr>
              <a:t>Must show that his/her practice is recognized as </a:t>
            </a:r>
            <a:r>
              <a:rPr lang="en-US" altLang="en-US" sz="2500" i="1" dirty="0">
                <a:solidFill>
                  <a:srgbClr val="002060"/>
                </a:solidFill>
              </a:rPr>
              <a:t>exemplary</a:t>
            </a:r>
            <a:r>
              <a:rPr lang="en-US" altLang="en-US" sz="2500" dirty="0">
                <a:solidFill>
                  <a:srgbClr val="002060"/>
                </a:solidFill>
              </a:rPr>
              <a:t> by peers and has been </a:t>
            </a:r>
            <a:r>
              <a:rPr lang="en-US" altLang="en-US" sz="2500" i="1" dirty="0">
                <a:solidFill>
                  <a:srgbClr val="002060"/>
                </a:solidFill>
              </a:rPr>
              <a:t>emulated</a:t>
            </a:r>
            <a:r>
              <a:rPr lang="en-US" altLang="en-US" sz="2500" dirty="0">
                <a:solidFill>
                  <a:srgbClr val="002060"/>
                </a:solidFill>
              </a:rPr>
              <a:t> or otherwise had an impact on practice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2060"/>
              </a:solidFill>
            </a:endParaRPr>
          </a:p>
          <a:p>
            <a:r>
              <a:rPr lang="en-US" altLang="en-US" sz="2700" dirty="0">
                <a:solidFill>
                  <a:srgbClr val="002060"/>
                </a:solidFill>
              </a:rPr>
              <a:t>There may be diverse and sometimes innovative markers used to indicate the impact of CPA:</a:t>
            </a:r>
          </a:p>
          <a:p>
            <a:r>
              <a:rPr lang="en-US" altLang="en-US" sz="2700" i="1" dirty="0">
                <a:solidFill>
                  <a:srgbClr val="002060"/>
                </a:solidFill>
              </a:rPr>
              <a:t>Scholarly or lay publications, Guidelines, development of health policies, presentations to regulatory bodies, evidence of dissemination of educational innovation, creation of media (e.g. website), social media analytics, </a:t>
            </a:r>
            <a:r>
              <a:rPr lang="en-US" altLang="en-US" sz="2700" i="1" dirty="0" err="1">
                <a:solidFill>
                  <a:srgbClr val="002060"/>
                </a:solidFill>
              </a:rPr>
              <a:t>etc</a:t>
            </a:r>
            <a:r>
              <a:rPr lang="en-US" altLang="en-US" sz="2700" i="1" dirty="0">
                <a:solidFill>
                  <a:srgbClr val="002060"/>
                </a:solidFill>
              </a:rPr>
              <a:t> </a:t>
            </a:r>
          </a:p>
          <a:p>
            <a:endParaRPr lang="en-US" altLang="en-US" sz="2800" dirty="0">
              <a:solidFill>
                <a:srgbClr val="002060"/>
              </a:solidFill>
            </a:endParaRPr>
          </a:p>
        </p:txBody>
      </p:sp>
      <p:grpSp>
        <p:nvGrpSpPr>
          <p:cNvPr id="14" name="Group 2"/>
          <p:cNvGrpSpPr/>
          <p:nvPr/>
        </p:nvGrpSpPr>
        <p:grpSpPr>
          <a:xfrm>
            <a:off x="6934200" y="9105900"/>
            <a:ext cx="6858000" cy="1104900"/>
            <a:chOff x="0" y="-5695617"/>
            <a:chExt cx="6417930" cy="7045877"/>
          </a:xfrm>
          <a:solidFill>
            <a:srgbClr val="00295B"/>
          </a:solidFill>
        </p:grpSpPr>
        <p:sp>
          <p:nvSpPr>
            <p:cNvPr id="15" name="AutoShape 3"/>
            <p:cNvSpPr/>
            <p:nvPr/>
          </p:nvSpPr>
          <p:spPr>
            <a:xfrm>
              <a:off x="0" y="-5695617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16" name="TextBox 5"/>
            <p:cNvSpPr txBox="1"/>
            <p:nvPr/>
          </p:nvSpPr>
          <p:spPr>
            <a:xfrm>
              <a:off x="830863" y="-4954834"/>
              <a:ext cx="4756204" cy="549547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7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PROMOTIONS MANUAL - PG 20</a:t>
              </a:r>
            </a:p>
            <a:p>
              <a:r>
                <a:rPr lang="en-US" sz="27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CPA GUIDE – PG 73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99" y="8667750"/>
            <a:ext cx="16002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8" y="219082"/>
            <a:ext cx="1456204" cy="14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4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B118DF6C-EE88-4C87-9BB9-9E3810EB137F}"/>
              </a:ext>
            </a:extLst>
          </p:cNvPr>
          <p:cNvGrpSpPr/>
          <p:nvPr/>
        </p:nvGrpSpPr>
        <p:grpSpPr>
          <a:xfrm>
            <a:off x="-25831" y="8724900"/>
            <a:ext cx="18313831" cy="1562100"/>
            <a:chOff x="0" y="0"/>
            <a:chExt cx="4050101" cy="629939"/>
          </a:xfrm>
          <a:solidFill>
            <a:srgbClr val="00295B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856B0733-BC1B-4FD6-8B74-86F280820162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08E4AC48-8483-49A8-BD26-26FD4B0634B9}"/>
              </a:ext>
            </a:extLst>
          </p:cNvPr>
          <p:cNvSpPr txBox="1"/>
          <p:nvPr/>
        </p:nvSpPr>
        <p:spPr>
          <a:xfrm>
            <a:off x="914400" y="800100"/>
            <a:ext cx="15773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SUB-CATEGORY OF CPA: QI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D76323-617D-47CD-88B9-C92DE0DF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9113"/>
            <a:ext cx="3886200" cy="85498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B520F41-CB36-43E4-BC69-9B747CBDD044}"/>
              </a:ext>
            </a:extLst>
          </p:cNvPr>
          <p:cNvSpPr txBox="1"/>
          <p:nvPr/>
        </p:nvSpPr>
        <p:spPr>
          <a:xfrm>
            <a:off x="1553192" y="3310820"/>
            <a:ext cx="15155779" cy="38779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Improvement (QI) is a recognized subcategory of CPA. </a:t>
            </a:r>
          </a:p>
          <a:p>
            <a:pPr algn="ctr"/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 can be challenging due to the complex nature of healthcare in Canada. The CPA for a candidate focused on QI work may weave together evidence of impact beyond traditional metrics such as publications and grants – including some committee work, invited presentations, and documentation attesting to interest in the emulation of the candidate’s QI work at other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84488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B118DF6C-EE88-4C87-9BB9-9E3810EB137F}"/>
              </a:ext>
            </a:extLst>
          </p:cNvPr>
          <p:cNvGrpSpPr/>
          <p:nvPr/>
        </p:nvGrpSpPr>
        <p:grpSpPr>
          <a:xfrm>
            <a:off x="-25831" y="8724900"/>
            <a:ext cx="18313831" cy="1562100"/>
            <a:chOff x="0" y="0"/>
            <a:chExt cx="4050101" cy="629939"/>
          </a:xfrm>
          <a:solidFill>
            <a:srgbClr val="00295B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856B0733-BC1B-4FD6-8B74-86F280820162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08E4AC48-8483-49A8-BD26-26FD4B0634B9}"/>
              </a:ext>
            </a:extLst>
          </p:cNvPr>
          <p:cNvSpPr txBox="1"/>
          <p:nvPr/>
        </p:nvSpPr>
        <p:spPr>
          <a:xfrm>
            <a:off x="914400" y="800100"/>
            <a:ext cx="15773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SUB-CATEGORY OF CPA: QI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D76323-617D-47CD-88B9-C92DE0DF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9113"/>
            <a:ext cx="3886200" cy="85498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B520F41-CB36-43E4-BC69-9B747CBDD044}"/>
              </a:ext>
            </a:extLst>
          </p:cNvPr>
          <p:cNvSpPr txBox="1"/>
          <p:nvPr/>
        </p:nvSpPr>
        <p:spPr>
          <a:xfrm>
            <a:off x="829292" y="3052871"/>
            <a:ext cx="16603579" cy="44319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 - National/International impact:</a:t>
            </a:r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successful impact of a candidate’s QI work within Ontario may lead to invitations to other provinces. However, this is not always the case depending on the nature of the QI. </a:t>
            </a:r>
          </a:p>
          <a:p>
            <a:pPr algn="ctr"/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evidence of dissemination and impact at the </a:t>
            </a:r>
            <a:r>
              <a:rPr lang="en-US" sz="3600" b="1" spc="2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PROVINCIAL level for some QI projects may satisfy the criteria of “widespread impact” </a:t>
            </a:r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be considered the equivalent of national impact for other forms of scholarship.</a:t>
            </a:r>
            <a:endParaRPr lang="en-US" sz="3600" b="1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3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2"/>
            <a:ext cx="18282834" cy="1946516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2590800" y="480133"/>
            <a:ext cx="8534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5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CPA – PRE-APPLICATION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8" y="219082"/>
            <a:ext cx="1456204" cy="1456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0" y="2781300"/>
            <a:ext cx="9563100" cy="6870700"/>
          </a:xfrm>
          <a:prstGeom prst="rect">
            <a:avLst/>
          </a:prstGeom>
        </p:spPr>
      </p:pic>
      <p:sp>
        <p:nvSpPr>
          <p:cNvPr id="13" name="Curved Left Arrow 12"/>
          <p:cNvSpPr/>
          <p:nvPr/>
        </p:nvSpPr>
        <p:spPr>
          <a:xfrm rot="258328">
            <a:off x="13470542" y="3676691"/>
            <a:ext cx="1925310" cy="3683269"/>
          </a:xfrm>
          <a:prstGeom prst="curved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43204" y="3363890"/>
            <a:ext cx="4343400" cy="21544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91440" tIns="91440" bIns="91440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Provide a summary of the evidence of creativity, innovation, excellence, and impact</a:t>
            </a:r>
          </a:p>
        </p:txBody>
      </p:sp>
    </p:spTree>
    <p:extLst>
      <p:ext uri="{BB962C8B-B14F-4D97-AF65-F5344CB8AC3E}">
        <p14:creationId xmlns:p14="http://schemas.microsoft.com/office/powerpoint/2010/main" val="104523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3"/>
            <a:ext cx="18282834" cy="1749638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2590800" y="480133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&amp; EDUCATION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9430" y="1983373"/>
            <a:ext cx="1535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295B"/>
                </a:solidFill>
              </a:rPr>
              <a:t>All promotion candidates must demonstrate competence in teaching.</a:t>
            </a:r>
          </a:p>
        </p:txBody>
      </p:sp>
      <p:grpSp>
        <p:nvGrpSpPr>
          <p:cNvPr id="14" name="Group 2"/>
          <p:cNvGrpSpPr/>
          <p:nvPr/>
        </p:nvGrpSpPr>
        <p:grpSpPr>
          <a:xfrm>
            <a:off x="6930108" y="8953499"/>
            <a:ext cx="6858000" cy="1251962"/>
            <a:chOff x="0" y="-5695617"/>
            <a:chExt cx="6417930" cy="7045877"/>
          </a:xfrm>
          <a:solidFill>
            <a:srgbClr val="00295B"/>
          </a:solidFill>
        </p:grpSpPr>
        <p:sp>
          <p:nvSpPr>
            <p:cNvPr id="15" name="AutoShape 3"/>
            <p:cNvSpPr/>
            <p:nvPr/>
          </p:nvSpPr>
          <p:spPr>
            <a:xfrm>
              <a:off x="0" y="-5695617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16" name="TextBox 5"/>
            <p:cNvSpPr txBox="1"/>
            <p:nvPr/>
          </p:nvSpPr>
          <p:spPr>
            <a:xfrm>
              <a:off x="1054235" y="-4914649"/>
              <a:ext cx="4756204" cy="584680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PROMOTIONS MANUAL </a:t>
              </a:r>
            </a:p>
            <a:p>
              <a:r>
                <a:rPr lang="en-US" sz="30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 27 (under “GROUP ONE”)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65" y="8452861"/>
            <a:ext cx="17526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6" y="107158"/>
            <a:ext cx="1523695" cy="1523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136" y="3147417"/>
            <a:ext cx="8455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</a:rPr>
              <a:t>To establish </a:t>
            </a:r>
            <a:r>
              <a:rPr lang="en-US" sz="2800" b="1" u="sng" dirty="0">
                <a:solidFill>
                  <a:srgbClr val="002060"/>
                </a:solidFill>
              </a:rPr>
              <a:t>COMPETENCE</a:t>
            </a:r>
            <a:r>
              <a:rPr lang="en-US" sz="2800" u="sng" dirty="0">
                <a:solidFill>
                  <a:srgbClr val="002060"/>
                </a:solidFill>
              </a:rPr>
              <a:t>, there must be evidence of:</a:t>
            </a:r>
          </a:p>
          <a:p>
            <a:endParaRPr lang="en-US" sz="2600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Mastery of the subject area and strong 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Ability to stimulate and challenge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Being accessible to students inside/outside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Fair and ethical dealings with students recognizing diverse needs and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Use meaningful methods of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Ensure course content reflects current and relevant research and practice in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Etc…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8800" y="2916584"/>
            <a:ext cx="83727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en-US" sz="2800" u="sng" dirty="0">
                <a:solidFill>
                  <a:srgbClr val="002060"/>
                </a:solidFill>
              </a:rPr>
              <a:t>o establish </a:t>
            </a:r>
            <a:r>
              <a:rPr lang="en-US" sz="2800" b="1" u="sng" dirty="0">
                <a:solidFill>
                  <a:srgbClr val="002060"/>
                </a:solidFill>
              </a:rPr>
              <a:t>EXCELLENCE</a:t>
            </a:r>
            <a:r>
              <a:rPr lang="en-US" sz="2800" u="sng" dirty="0">
                <a:solidFill>
                  <a:srgbClr val="002060"/>
                </a:solidFill>
              </a:rPr>
              <a:t>, there must be evidence of some combination of the following:</a:t>
            </a:r>
          </a:p>
          <a:p>
            <a:endParaRPr lang="en-US" sz="2600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Successful innovations in the teaching domain (creation of significant/innovative teaching processes, materials, and forms of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Nomination for or receipt of awards/</a:t>
            </a:r>
            <a:r>
              <a:rPr lang="en-US" sz="2600" dirty="0" err="1">
                <a:solidFill>
                  <a:srgbClr val="002060"/>
                </a:solidFill>
              </a:rPr>
              <a:t>honours</a:t>
            </a:r>
            <a:endParaRPr lang="en-US" sz="2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TES </a:t>
            </a:r>
            <a:r>
              <a:rPr lang="en-US" sz="2600" u="sng" dirty="0">
                <a:solidFill>
                  <a:srgbClr val="002060"/>
                </a:solidFill>
              </a:rPr>
              <a:t>above</a:t>
            </a:r>
            <a:r>
              <a:rPr lang="en-US" sz="2600" dirty="0">
                <a:solidFill>
                  <a:srgbClr val="002060"/>
                </a:solidFill>
              </a:rPr>
              <a:t> the acceptable standard for the dept.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Development of significant new courses and/or reform of curricula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Development of new technology in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Using one’s expertise to deepen student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07786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3"/>
            <a:ext cx="18282834" cy="1749638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914400" y="477947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WAIVER OF EXTERNAL REVIEW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3298" y="2041250"/>
            <a:ext cx="112014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Reminder from workshop #1…</a:t>
            </a:r>
          </a:p>
          <a:p>
            <a:endParaRPr lang="en-CA" sz="28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If you will you have sustained “</a:t>
            </a:r>
            <a:r>
              <a:rPr lang="en-US" sz="3200" b="1" dirty="0">
                <a:solidFill>
                  <a:srgbClr val="002060"/>
                </a:solidFill>
              </a:rPr>
              <a:t>excellence</a:t>
            </a:r>
            <a:r>
              <a:rPr lang="en-US" sz="3200" dirty="0">
                <a:solidFill>
                  <a:srgbClr val="002060"/>
                </a:solidFill>
              </a:rPr>
              <a:t>” in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teaching &amp; education ONLY: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A Waiver of External Review recognizes that some faculty spend a large portion of time in clinical work &amp; teaching rather than scholarship and therefore are </a:t>
            </a:r>
            <a:r>
              <a:rPr lang="en-US" sz="2800" u="sng" dirty="0">
                <a:solidFill>
                  <a:srgbClr val="002060"/>
                </a:solidFill>
              </a:rPr>
              <a:t>NOT</a:t>
            </a:r>
            <a:r>
              <a:rPr lang="en-US" sz="2800" dirty="0">
                <a:solidFill>
                  <a:srgbClr val="002060"/>
                </a:solidFill>
              </a:rPr>
              <a:t> necessarily known nationally or internationally. This Waiver should </a:t>
            </a:r>
            <a:r>
              <a:rPr lang="en-US" sz="2800" b="1" dirty="0">
                <a:solidFill>
                  <a:srgbClr val="002060"/>
                </a:solidFill>
              </a:rPr>
              <a:t>not</a:t>
            </a:r>
            <a:r>
              <a:rPr lang="en-US" sz="2800" dirty="0">
                <a:solidFill>
                  <a:srgbClr val="002060"/>
                </a:solidFill>
              </a:rPr>
              <a:t> be used for a candidate where research/CPA is an important part of the evaluation.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In this case, INTERNAL referee letters (not EXTERNAL) are solicited in order to provide a Faculty of Medicine/University of Toronto context.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3100" b="1" dirty="0">
                <a:solidFill>
                  <a:srgbClr val="002060"/>
                </a:solidFill>
              </a:rPr>
              <a:t>IMPORTANT: this must be identified early in the process – ideally in your pre-application.</a:t>
            </a: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6A55C009-B433-49C3-BC55-E2CB2C23ECB1}"/>
              </a:ext>
            </a:extLst>
          </p:cNvPr>
          <p:cNvSpPr/>
          <p:nvPr/>
        </p:nvSpPr>
        <p:spPr>
          <a:xfrm>
            <a:off x="12420600" y="2027476"/>
            <a:ext cx="5333999" cy="7716808"/>
          </a:xfrm>
          <a:prstGeom prst="rect">
            <a:avLst/>
          </a:prstGeom>
          <a:solidFill>
            <a:srgbClr val="00295B"/>
          </a:solidFill>
        </p:spPr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DE48F5E-ED29-9943-8E76-5A353BEF4D18}"/>
              </a:ext>
            </a:extLst>
          </p:cNvPr>
          <p:cNvSpPr txBox="1"/>
          <p:nvPr/>
        </p:nvSpPr>
        <p:spPr>
          <a:xfrm>
            <a:off x="12649198" y="3234810"/>
            <a:ext cx="4876799" cy="6217087"/>
          </a:xfrm>
          <a:prstGeom prst="rect">
            <a:avLst/>
          </a:prstGeom>
          <a:solidFill>
            <a:srgbClr val="00295B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WAIVER PROCESS</a:t>
            </a:r>
          </a:p>
          <a:p>
            <a:endParaRPr lang="en-US" sz="1200" b="1" spc="24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identified in pre-application &amp; supported by DPC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DFCM will submit a request to the Dean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will include following items: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 of support from Chair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statement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Dossier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summary report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Approval from Dean </a:t>
            </a:r>
            <a:r>
              <a:rPr lang="en-CA" sz="2400" b="1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granted (typically only takes a few days)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spc="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 moves forward with dossier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397" y="21739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1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00295B"/>
          </a:solidFill>
        </p:spPr>
      </p:sp>
      <p:sp>
        <p:nvSpPr>
          <p:cNvPr id="3" name="TextBox 3"/>
          <p:cNvSpPr txBox="1"/>
          <p:nvPr/>
        </p:nvSpPr>
        <p:spPr>
          <a:xfrm>
            <a:off x="1544787" y="4069715"/>
            <a:ext cx="6665614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 OF THE WORKSHOP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10800" y="1943100"/>
            <a:ext cx="7239000" cy="688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THE FOUNDATION OF THE PRE-APPLICATION</a:t>
            </a: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ACCOMPLISHMENTS OF SCHOLARSHIP</a:t>
            </a:r>
          </a:p>
          <a:p>
            <a:pPr>
              <a:lnSpc>
                <a:spcPts val="4480"/>
              </a:lnSpc>
            </a:pPr>
            <a:endParaRPr lang="en-US" sz="40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WELCOMING GUEST FACULTY ADVISORS (3:30PM)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Rahim </a:t>
            </a:r>
            <a:r>
              <a:rPr lang="en-US" sz="3000" dirty="0" err="1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Moineddin</a:t>
            </a:r>
            <a:r>
              <a:rPr lang="en-US" sz="30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Research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Allan Grill - CPA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George </a:t>
            </a:r>
            <a:r>
              <a:rPr lang="en-US" sz="3000" dirty="0" err="1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Porfiris</a:t>
            </a:r>
            <a:r>
              <a:rPr lang="en-US" sz="30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Teaching &amp; Ed</a:t>
            </a:r>
          </a:p>
          <a:p>
            <a:pPr marL="1028700" lvl="1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8E66E9C-D671-4CFA-A3D4-171723706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1"/>
            <a:ext cx="3886200" cy="8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3"/>
            <a:ext cx="18282834" cy="1749638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2174280" y="445328"/>
            <a:ext cx="13944600" cy="934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55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&amp; EDUCATION - PREAPPLICATION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6" y="255674"/>
            <a:ext cx="1313410" cy="1313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6" y="2194966"/>
            <a:ext cx="10284264" cy="7373364"/>
          </a:xfrm>
          <a:prstGeom prst="rect">
            <a:avLst/>
          </a:prstGeom>
        </p:spPr>
      </p:pic>
      <p:sp>
        <p:nvSpPr>
          <p:cNvPr id="17" name="Curved Left Arrow 16"/>
          <p:cNvSpPr/>
          <p:nvPr/>
        </p:nvSpPr>
        <p:spPr>
          <a:xfrm rot="258328">
            <a:off x="13470542" y="3676691"/>
            <a:ext cx="1925310" cy="3683269"/>
          </a:xfrm>
          <a:prstGeom prst="curved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73000" y="2865431"/>
            <a:ext cx="4800600" cy="264687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91440" tIns="91440" bIns="91440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Provide a statement of your approach to teaching, including an assessment of the impact of teaching activities. </a:t>
            </a:r>
          </a:p>
        </p:txBody>
      </p:sp>
    </p:spTree>
    <p:extLst>
      <p:ext uri="{BB962C8B-B14F-4D97-AF65-F5344CB8AC3E}">
        <p14:creationId xmlns:p14="http://schemas.microsoft.com/office/powerpoint/2010/main" val="336515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B118DF6C-EE88-4C87-9BB9-9E3810EB137F}"/>
              </a:ext>
            </a:extLst>
          </p:cNvPr>
          <p:cNvGrpSpPr/>
          <p:nvPr/>
        </p:nvGrpSpPr>
        <p:grpSpPr>
          <a:xfrm>
            <a:off x="-25831" y="8724900"/>
            <a:ext cx="18313831" cy="1562100"/>
            <a:chOff x="0" y="0"/>
            <a:chExt cx="4050101" cy="629939"/>
          </a:xfrm>
          <a:solidFill>
            <a:srgbClr val="00295B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856B0733-BC1B-4FD6-8B74-86F280820162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08E4AC48-8483-49A8-BD26-26FD4B0634B9}"/>
              </a:ext>
            </a:extLst>
          </p:cNvPr>
          <p:cNvSpPr txBox="1"/>
          <p:nvPr/>
        </p:nvSpPr>
        <p:spPr>
          <a:xfrm>
            <a:off x="2743200" y="800100"/>
            <a:ext cx="139446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 SERVICE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D76323-617D-47CD-88B9-C92DE0DF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9113"/>
            <a:ext cx="3886200" cy="85498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B520F41-CB36-43E4-BC69-9B747CBDD044}"/>
              </a:ext>
            </a:extLst>
          </p:cNvPr>
          <p:cNvSpPr txBox="1"/>
          <p:nvPr/>
        </p:nvSpPr>
        <p:spPr>
          <a:xfrm>
            <a:off x="1248392" y="2498765"/>
            <a:ext cx="15765379" cy="52937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</a:rPr>
              <a:t>Administrative Service in itself </a:t>
            </a:r>
            <a:r>
              <a:rPr lang="en-US" altLang="en-US" sz="3600" b="1" u="sng" dirty="0">
                <a:solidFill>
                  <a:srgbClr val="002060"/>
                </a:solidFill>
              </a:rPr>
              <a:t>cannot</a:t>
            </a:r>
            <a:r>
              <a:rPr lang="en-US" altLang="en-US" sz="3600" b="1" dirty="0">
                <a:solidFill>
                  <a:srgbClr val="002060"/>
                </a:solidFill>
              </a:rPr>
              <a:t> be the main criteria</a:t>
            </a:r>
          </a:p>
          <a:p>
            <a:pPr algn="ctr"/>
            <a:endParaRPr lang="en-US" altLang="en-US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400" dirty="0">
                <a:solidFill>
                  <a:srgbClr val="002060"/>
                </a:solidFill>
              </a:rPr>
              <a:t>You do </a:t>
            </a:r>
            <a:r>
              <a:rPr lang="en-US" altLang="en-US" sz="3400" u="sng" dirty="0">
                <a:solidFill>
                  <a:srgbClr val="002060"/>
                </a:solidFill>
              </a:rPr>
              <a:t>not</a:t>
            </a:r>
            <a:r>
              <a:rPr lang="en-US" altLang="en-US" sz="3400" dirty="0">
                <a:solidFill>
                  <a:srgbClr val="002060"/>
                </a:solidFill>
              </a:rPr>
              <a:t> have to claim “excellence” or “competence” here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400" dirty="0">
                <a:solidFill>
                  <a:srgbClr val="002060"/>
                </a:solidFill>
              </a:rPr>
              <a:t>Service to the University means primarily administrative or committee work </a:t>
            </a:r>
            <a:r>
              <a:rPr lang="en-US" altLang="en-US" sz="3400" b="1" dirty="0">
                <a:solidFill>
                  <a:srgbClr val="002060"/>
                </a:solidFill>
              </a:rPr>
              <a:t>within</a:t>
            </a:r>
            <a:r>
              <a:rPr lang="en-US" altLang="en-US" sz="3400" dirty="0">
                <a:solidFill>
                  <a:srgbClr val="002060"/>
                </a:solidFill>
              </a:rPr>
              <a:t> the University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rgbClr val="002060"/>
                </a:solidFill>
              </a:rPr>
              <a:t>Consideration will also be given to activities </a:t>
            </a:r>
            <a:r>
              <a:rPr lang="en-US" sz="3400" b="1" dirty="0">
                <a:solidFill>
                  <a:srgbClr val="002060"/>
                </a:solidFill>
              </a:rPr>
              <a:t>outside</a:t>
            </a:r>
            <a:r>
              <a:rPr lang="en-US" sz="3400" dirty="0">
                <a:solidFill>
                  <a:srgbClr val="002060"/>
                </a:solidFill>
              </a:rPr>
              <a:t> the University, which further the scholarly and educational goals of the University.</a:t>
            </a:r>
            <a:endParaRPr lang="en-US" sz="3400" b="1" dirty="0">
              <a:solidFill>
                <a:srgbClr val="00206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400" dirty="0">
                <a:solidFill>
                  <a:srgbClr val="002060"/>
                </a:solidFill>
              </a:rPr>
              <a:t>i.e. service to the professional, clinical or research discipline (president of national or international orgs, committee chair, conference organizer, policy development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400" dirty="0">
                <a:solidFill>
                  <a:srgbClr val="002060"/>
                </a:solidFill>
              </a:rPr>
              <a:t>Service to municipal, provincial, or federal governments or non-government orgs</a:t>
            </a: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3215"/>
            <a:ext cx="1221510" cy="1221510"/>
          </a:xfrm>
          <a:prstGeom prst="rect">
            <a:avLst/>
          </a:prstGeom>
        </p:spPr>
      </p:pic>
      <p:grpSp>
        <p:nvGrpSpPr>
          <p:cNvPr id="9" name="Group 2"/>
          <p:cNvGrpSpPr/>
          <p:nvPr/>
        </p:nvGrpSpPr>
        <p:grpSpPr>
          <a:xfrm>
            <a:off x="6930108" y="8953499"/>
            <a:ext cx="6858000" cy="1112689"/>
            <a:chOff x="0" y="-5695617"/>
            <a:chExt cx="6417930" cy="7045877"/>
          </a:xfrm>
          <a:solidFill>
            <a:srgbClr val="00295B"/>
          </a:solidFill>
        </p:grpSpPr>
        <p:sp>
          <p:nvSpPr>
            <p:cNvPr id="11" name="AutoShape 3"/>
            <p:cNvSpPr/>
            <p:nvPr/>
          </p:nvSpPr>
          <p:spPr>
            <a:xfrm>
              <a:off x="0" y="-5695617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12" name="TextBox 5"/>
            <p:cNvSpPr txBox="1"/>
            <p:nvPr/>
          </p:nvSpPr>
          <p:spPr>
            <a:xfrm>
              <a:off x="644934" y="-5046405"/>
              <a:ext cx="4756204" cy="584680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PROMOTIONS MANUAL </a:t>
              </a:r>
            </a:p>
            <a:p>
              <a:r>
                <a:rPr lang="en-US" sz="30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 40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675195"/>
            <a:ext cx="1530265" cy="15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0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B118DF6C-EE88-4C87-9BB9-9E3810EB137F}"/>
              </a:ext>
            </a:extLst>
          </p:cNvPr>
          <p:cNvGrpSpPr/>
          <p:nvPr/>
        </p:nvGrpSpPr>
        <p:grpSpPr>
          <a:xfrm>
            <a:off x="-25831" y="8724900"/>
            <a:ext cx="18313831" cy="1562100"/>
            <a:chOff x="0" y="0"/>
            <a:chExt cx="4050101" cy="629939"/>
          </a:xfrm>
          <a:solidFill>
            <a:srgbClr val="00295B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856B0733-BC1B-4FD6-8B74-86F280820162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08E4AC48-8483-49A8-BD26-26FD4B0634B9}"/>
              </a:ext>
            </a:extLst>
          </p:cNvPr>
          <p:cNvSpPr txBox="1"/>
          <p:nvPr/>
        </p:nvSpPr>
        <p:spPr>
          <a:xfrm>
            <a:off x="2590800" y="800100"/>
            <a:ext cx="13944600" cy="913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54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 SERVICE – PRE-APPLICATION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D76323-617D-47CD-88B9-C92DE0DF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9113"/>
            <a:ext cx="3886200" cy="854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6233"/>
            <a:ext cx="1221510" cy="12215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55" y="2499400"/>
            <a:ext cx="10490200" cy="5593843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258328">
            <a:off x="13470542" y="3676691"/>
            <a:ext cx="1925310" cy="3683269"/>
          </a:xfrm>
          <a:prstGeom prst="curved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3000" y="3390900"/>
            <a:ext cx="4800600" cy="166199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91440" tIns="91440" bIns="91440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Provide a statement of your service activities –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21078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715000" cy="10287000"/>
          </a:xfrm>
          <a:prstGeom prst="rect">
            <a:avLst/>
          </a:prstGeom>
          <a:solidFill>
            <a:srgbClr val="00295B"/>
          </a:solidFill>
        </p:spPr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8E66E9C-D671-4CFA-A3D4-171723706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1"/>
            <a:ext cx="3886200" cy="85498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552450" y="3619500"/>
            <a:ext cx="4610100" cy="2462213"/>
          </a:xfrm>
          <a:prstGeom prst="rect">
            <a:avLst/>
          </a:prstGeom>
          <a:solidFill>
            <a:srgbClr val="00295B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SCHOLARLY PIECES OF WORK AND/OR</a:t>
            </a:r>
          </a:p>
          <a:p>
            <a:pPr>
              <a:lnSpc>
                <a:spcPts val="4800"/>
              </a:lnSpc>
            </a:pPr>
            <a:r>
              <a:rPr lang="en-US" sz="54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5600" y="1943100"/>
            <a:ext cx="107383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required to </a:t>
            </a:r>
            <a:r>
              <a:rPr lang="en-US" sz="3600" b="1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5 scholarly pieces of work</a:t>
            </a:r>
            <a:r>
              <a:rPr lang="en-US" sz="36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and/or publications </a:t>
            </a:r>
            <a:r>
              <a:rPr lang="en-US" sz="36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senior promotion.</a:t>
            </a:r>
          </a:p>
          <a:p>
            <a:pPr algn="ctr"/>
            <a:endParaRPr lang="en-CA" sz="3200" spc="32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You must clearly state in your pre-application the significance and geographic scope of impact: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Local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Provincial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National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International</a:t>
            </a:r>
          </a:p>
          <a:p>
            <a:pPr algn="ctr"/>
            <a:endParaRPr lang="en-CA" sz="3200" dirty="0">
              <a:solidFill>
                <a:srgbClr val="002060"/>
              </a:solidFill>
            </a:endParaRPr>
          </a:p>
          <a:p>
            <a:pPr algn="ctr"/>
            <a:r>
              <a:rPr lang="en-CA" sz="3200" dirty="0">
                <a:solidFill>
                  <a:srgbClr val="002060"/>
                </a:solidFill>
              </a:rPr>
              <a:t>Remember, in order to establish wide-reputation:</a:t>
            </a:r>
          </a:p>
          <a:p>
            <a:pPr algn="ctr"/>
            <a:r>
              <a:rPr lang="en-CA" sz="3200" dirty="0">
                <a:solidFill>
                  <a:srgbClr val="002060"/>
                </a:solidFill>
              </a:rPr>
              <a:t>Associate professor = </a:t>
            </a:r>
            <a:r>
              <a:rPr lang="en-CA" sz="3200" b="1" dirty="0">
                <a:solidFill>
                  <a:srgbClr val="FF0000"/>
                </a:solidFill>
              </a:rPr>
              <a:t>national</a:t>
            </a:r>
          </a:p>
          <a:p>
            <a:pPr algn="ctr"/>
            <a:r>
              <a:rPr lang="en-CA" sz="3200" dirty="0">
                <a:solidFill>
                  <a:srgbClr val="002060"/>
                </a:solidFill>
              </a:rPr>
              <a:t>Professor = </a:t>
            </a:r>
            <a:r>
              <a:rPr lang="en-CA" sz="3200" b="1" dirty="0">
                <a:solidFill>
                  <a:srgbClr val="FF0000"/>
                </a:solidFill>
              </a:rPr>
              <a:t>international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715000" cy="10287000"/>
          </a:xfrm>
          <a:prstGeom prst="rect">
            <a:avLst/>
          </a:prstGeom>
          <a:solidFill>
            <a:srgbClr val="00295B"/>
          </a:solidFill>
        </p:spPr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8E66E9C-D671-4CFA-A3D4-171723706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1"/>
            <a:ext cx="3886200" cy="85498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552450" y="3619500"/>
            <a:ext cx="4610100" cy="2462213"/>
          </a:xfrm>
          <a:prstGeom prst="rect">
            <a:avLst/>
          </a:prstGeom>
          <a:solidFill>
            <a:srgbClr val="00295B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54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SCHOLARLY PIECES OF WORK AND/OR</a:t>
            </a:r>
          </a:p>
          <a:p>
            <a:pPr>
              <a:lnSpc>
                <a:spcPts val="4800"/>
              </a:lnSpc>
            </a:pPr>
            <a:r>
              <a:rPr lang="en-US" sz="54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4600" y="647700"/>
            <a:ext cx="1059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scholarly work/publication listed in your pre-application will look like this: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53" y="1943100"/>
            <a:ext cx="10519010" cy="775236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05600" y="4152900"/>
            <a:ext cx="2209800" cy="457200"/>
          </a:xfrm>
          <a:prstGeom prst="ellipse">
            <a:avLst/>
          </a:prstGeom>
          <a:noFill/>
          <a:ln w="28575">
            <a:solidFill>
              <a:srgbClr val="E3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9067800" y="4114800"/>
            <a:ext cx="112395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E3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25100" y="4110335"/>
            <a:ext cx="205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CLEARLY STATE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5600" y="6362700"/>
            <a:ext cx="2362200" cy="1216044"/>
          </a:xfrm>
          <a:prstGeom prst="ellipse">
            <a:avLst/>
          </a:prstGeom>
          <a:noFill/>
          <a:ln w="28575">
            <a:solidFill>
              <a:srgbClr val="E3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27376" y="8040737"/>
            <a:ext cx="3073824" cy="1654730"/>
          </a:xfrm>
          <a:prstGeom prst="ellipse">
            <a:avLst/>
          </a:prstGeom>
          <a:noFill/>
          <a:ln w="28575">
            <a:solidFill>
              <a:srgbClr val="E3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7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2"/>
            <a:ext cx="18282834" cy="1946516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536136" y="554180"/>
            <a:ext cx="137160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CA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PRE-APPLICATION – TEACHING DOSSIER</a:t>
            </a:r>
            <a:endParaRPr lang="en-US" sz="6400" spc="56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9430" y="2500696"/>
            <a:ext cx="153543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Teaching Dossier</a:t>
            </a:r>
            <a:endParaRPr lang="en-US" sz="28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A sample teaching dossier is provided in the pre-application package 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Your TD should be an account of all teaching </a:t>
            </a:r>
            <a:r>
              <a:rPr lang="en-US" sz="2700" b="1" dirty="0">
                <a:solidFill>
                  <a:srgbClr val="002060"/>
                </a:solidFill>
              </a:rPr>
              <a:t>since your last date of promotion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Teaching Data Summary Report - Teaching Effectiveness Score (TES)</a:t>
            </a:r>
            <a:endParaRPr lang="en-US" sz="28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A summary of your teaching effectiveness scores are required with the pre-application package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</a:rPr>
              <a:t>If you are claiming “excellence” in teaching, please ensure your teaching dossier and TES report are accurate and up-to-date</a:t>
            </a:r>
          </a:p>
          <a:p>
            <a:r>
              <a:rPr lang="en-US" sz="2700" dirty="0">
                <a:solidFill>
                  <a:srgbClr val="002060"/>
                </a:solidFill>
              </a:rPr>
              <a:t> </a:t>
            </a:r>
          </a:p>
          <a:p>
            <a:pPr lvl="0" algn="ctr"/>
            <a:r>
              <a:rPr lang="en-US" sz="2800" dirty="0">
                <a:solidFill>
                  <a:srgbClr val="002060"/>
                </a:solidFill>
              </a:rPr>
              <a:t>For the purpose of the pre-application, you do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002060"/>
                </a:solidFill>
              </a:rPr>
              <a:t> have to provide a teaching statement or copies of your evaluations, PowerPoint presentations, award letters or certificates.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 </a:t>
            </a:r>
          </a:p>
          <a:p>
            <a:pPr lvl="0" algn="ctr"/>
            <a:r>
              <a:rPr lang="en-US" sz="2800" dirty="0">
                <a:solidFill>
                  <a:srgbClr val="002060"/>
                </a:solidFill>
              </a:rPr>
              <a:t>Please use the TEACHING DATA SUMMARY TABLE provided with the pre-application package.  </a:t>
            </a:r>
          </a:p>
          <a:p>
            <a:pPr lvl="0" algn="ctr"/>
            <a:r>
              <a:rPr lang="en-US" sz="2800" dirty="0">
                <a:solidFill>
                  <a:srgbClr val="002060"/>
                </a:solidFill>
              </a:rPr>
              <a:t>If you do </a:t>
            </a:r>
            <a:r>
              <a:rPr lang="en-US" sz="2800" b="1" dirty="0">
                <a:solidFill>
                  <a:srgbClr val="002060"/>
                </a:solidFill>
              </a:rPr>
              <a:t>not</a:t>
            </a:r>
            <a:r>
              <a:rPr lang="en-US" sz="2800" dirty="0">
                <a:solidFill>
                  <a:srgbClr val="002060"/>
                </a:solidFill>
              </a:rPr>
              <a:t> have copies of your Teaching Effectiveness Scores, </a:t>
            </a:r>
            <a:r>
              <a:rPr lang="en-US" sz="2800" b="1" dirty="0">
                <a:solidFill>
                  <a:srgbClr val="002060"/>
                </a:solidFill>
              </a:rPr>
              <a:t>your first point of contact</a:t>
            </a:r>
            <a:r>
              <a:rPr lang="en-US" sz="2800" dirty="0">
                <a:solidFill>
                  <a:srgbClr val="002060"/>
                </a:solidFill>
              </a:rPr>
              <a:t> to receive your evaluations is your Chief/DFCM Division Head. </a:t>
            </a:r>
          </a:p>
          <a:p>
            <a:endParaRPr lang="en-US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26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3"/>
            <a:ext cx="18282834" cy="1749638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914400" y="477947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REMEMBER…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05200" y="3543300"/>
            <a:ext cx="13877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ONLY academic work since your </a:t>
            </a:r>
            <a:r>
              <a:rPr lang="en-US" sz="4800" b="1" dirty="0">
                <a:solidFill>
                  <a:srgbClr val="FF0000"/>
                </a:solidFill>
              </a:rPr>
              <a:t>LAST DATE OF PROMOTION </a:t>
            </a:r>
            <a:r>
              <a:rPr lang="en-US" sz="4800" dirty="0">
                <a:solidFill>
                  <a:srgbClr val="002060"/>
                </a:solidFill>
              </a:rPr>
              <a:t>“counts” towards your senior promotion.</a:t>
            </a:r>
          </a:p>
          <a:p>
            <a:pPr algn="ctr"/>
            <a:endParaRPr lang="en-US" sz="4800" dirty="0">
              <a:solidFill>
                <a:srgbClr val="002060"/>
              </a:solidFill>
            </a:endParaRP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Your CV should be a FULL record of your career.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38508"/>
            <a:ext cx="2352656" cy="2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69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26C109C7-25B4-47FC-8A5B-B4CED9413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48" r="32206" b="-148"/>
          <a:stretch/>
        </p:blipFill>
        <p:spPr>
          <a:xfrm flipH="1">
            <a:off x="9144000" y="-10114"/>
            <a:ext cx="9144000" cy="10312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628900"/>
            <a:ext cx="10399170" cy="4703079"/>
            <a:chOff x="0" y="0"/>
            <a:chExt cx="13865560" cy="6270772"/>
          </a:xfrm>
          <a:solidFill>
            <a:srgbClr val="00295B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3865560" cy="6270772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2088408" y="2607931"/>
              <a:ext cx="10018579" cy="94061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7800" y="4074851"/>
            <a:ext cx="8161675" cy="1885491"/>
            <a:chOff x="0" y="0"/>
            <a:chExt cx="10882234" cy="2513989"/>
          </a:xfrm>
        </p:grpSpPr>
        <p:sp>
          <p:nvSpPr>
            <p:cNvPr id="8" name="TextBox 8"/>
            <p:cNvSpPr txBox="1"/>
            <p:nvPr/>
          </p:nvSpPr>
          <p:spPr>
            <a:xfrm>
              <a:off x="0" y="1776778"/>
              <a:ext cx="10882234" cy="73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4400" spc="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Questions?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0882234" cy="1276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Thank you!</a:t>
              </a:r>
            </a:p>
          </p:txBody>
        </p:sp>
      </p:grp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A987620-086D-4EB2-85D9-B26F2444D0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8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395447" cy="10287000"/>
          </a:xfrm>
          <a:prstGeom prst="rect">
            <a:avLst/>
          </a:prstGeom>
          <a:solidFill>
            <a:srgbClr val="00295B"/>
          </a:solidFill>
        </p:spPr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8E66E9C-D671-4CFA-A3D4-171723706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1"/>
            <a:ext cx="3886200" cy="85498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584947" y="1865679"/>
            <a:ext cx="7377953" cy="6555641"/>
          </a:xfrm>
          <a:prstGeom prst="rect">
            <a:avLst/>
          </a:prstGeom>
          <a:solidFill>
            <a:srgbClr val="00295B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3:30 – 4:15 (45 min)</a:t>
            </a:r>
          </a:p>
          <a:p>
            <a:endParaRPr lang="en-CA" sz="4400" spc="32" dirty="0">
              <a:solidFill>
                <a:srgbClr val="F6F6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48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Guest faculty: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Rahim </a:t>
            </a:r>
            <a:r>
              <a:rPr lang="en-CA" sz="3000" spc="32" dirty="0" err="1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Moinnedin</a:t>
            </a:r>
            <a:r>
              <a:rPr lang="en-CA" sz="30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Allan Grill – CPA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George </a:t>
            </a:r>
            <a:r>
              <a:rPr lang="en-CA" sz="3000" spc="32" dirty="0" err="1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Porfiris</a:t>
            </a:r>
            <a:r>
              <a:rPr lang="en-CA" sz="30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Teaching &amp;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spc="32" dirty="0">
              <a:solidFill>
                <a:srgbClr val="F6F6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000" b="1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David White</a:t>
            </a:r>
          </a:p>
          <a:p>
            <a:r>
              <a:rPr lang="en-CA" sz="30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Promotions Committee Chair</a:t>
            </a:r>
          </a:p>
          <a:p>
            <a:endParaRPr lang="en-CA" sz="3000" spc="32" dirty="0">
              <a:solidFill>
                <a:srgbClr val="F6F6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000" b="1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Viola </a:t>
            </a:r>
            <a:r>
              <a:rPr lang="en-CA" sz="3000" b="1" spc="32" dirty="0" err="1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Antao</a:t>
            </a:r>
            <a:endParaRPr lang="en-CA" sz="3000" b="1" spc="32" dirty="0">
              <a:solidFill>
                <a:srgbClr val="F6F6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000" spc="32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Development Program Director</a:t>
            </a:r>
            <a:endParaRPr lang="en-US" sz="3000" spc="32" dirty="0">
              <a:solidFill>
                <a:srgbClr val="F6F6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10700" y="3771900"/>
            <a:ext cx="80772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&amp; REVIEW</a:t>
            </a:r>
          </a:p>
          <a:p>
            <a:pPr algn="ctr"/>
            <a:endParaRPr lang="en-CA" b="1" spc="32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3400" b="1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opportunity to:</a:t>
            </a:r>
          </a:p>
          <a:p>
            <a:pPr algn="ctr"/>
            <a:endParaRPr lang="en-CA" b="1" spc="32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questions specific to YOUR pre-application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 other candidate’s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advice on areas of excellence &amp; competence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identify accomplishments of scholarship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 on your 5 pieces of scholarly work/pubs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Referencing the promotions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Considering waiver of external review?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spc="3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Tips, tricks and helpful hints from experienced faculty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8763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53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>
            <a:extLst>
              <a:ext uri="{FF2B5EF4-FFF2-40B4-BE49-F238E27FC236}">
                <a16:creationId xmlns:a16="http://schemas.microsoft.com/office/drawing/2014/main" id="{08E4AC48-8483-49A8-BD26-26FD4B0634B9}"/>
              </a:ext>
            </a:extLst>
          </p:cNvPr>
          <p:cNvSpPr txBox="1"/>
          <p:nvPr/>
        </p:nvSpPr>
        <p:spPr>
          <a:xfrm>
            <a:off x="520482" y="384155"/>
            <a:ext cx="17221200" cy="9494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3600" b="1" spc="5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 - please read fully</a:t>
            </a:r>
          </a:p>
          <a:p>
            <a:pPr algn="ctr"/>
            <a:endParaRPr lang="en-CA" sz="28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4700" b="1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3:30 – 4:15: BREAKOUT ROOMS</a:t>
            </a:r>
          </a:p>
          <a:p>
            <a:pPr algn="ctr"/>
            <a:endParaRPr lang="en-CA" sz="24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CHOOSE which breakout room to enter. </a:t>
            </a:r>
          </a:p>
          <a:p>
            <a:pPr algn="ctr"/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click on “BREAKOUT ROOMS” in your bottom menu </a:t>
            </a:r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CA" sz="2700" b="1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HOVER YOUR MOUSE over the room</a:t>
            </a:r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click “JOIN”.</a:t>
            </a:r>
          </a:p>
          <a:p>
            <a:pPr algn="ctr"/>
            <a:endParaRPr lang="en-CA" sz="20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PATIENT – it takes a minute for you to get there and for others to join.</a:t>
            </a:r>
          </a:p>
          <a:p>
            <a:pPr algn="ctr"/>
            <a:endParaRPr lang="en-CA" sz="20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also </a:t>
            </a:r>
            <a:r>
              <a:rPr lang="en-CA" sz="2700" u="sng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 from one room to another </a:t>
            </a:r>
            <a:r>
              <a:rPr lang="en-CA" sz="27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clicking “JOIN” on another room in the breakout list. </a:t>
            </a:r>
          </a:p>
          <a:p>
            <a:pPr algn="ctr"/>
            <a:endParaRPr lang="en-CA" sz="28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4700" b="1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4:15 – 4:30: GROUP DEBRIEF IN MAIN MEETING</a:t>
            </a:r>
          </a:p>
          <a:p>
            <a:pPr algn="ctr"/>
            <a:endParaRPr lang="en-CA" sz="24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6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breakout rooms will CLOSE at 4:15 and everyone will automatically be returned to the</a:t>
            </a:r>
          </a:p>
          <a:p>
            <a:pPr algn="ctr"/>
            <a:r>
              <a:rPr lang="en-CA" sz="26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 meeting for a group debrief.</a:t>
            </a:r>
          </a:p>
          <a:p>
            <a:pPr algn="ctr"/>
            <a:endParaRPr lang="en-CA" sz="20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sz="2000" spc="56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CA" sz="2800" b="1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(FYI) </a:t>
            </a:r>
            <a:r>
              <a:rPr lang="en-CA" sz="2600" b="1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click the “LEAVE MEETING” button at the bottom right corner of your menu</a:t>
            </a:r>
            <a:r>
              <a:rPr lang="en-CA" sz="26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CA" sz="26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en-CA" sz="26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it will give you the option to:</a:t>
            </a:r>
          </a:p>
          <a:p>
            <a:pPr marL="2800350" lvl="5" indent="-514350">
              <a:buAutoNum type="alphaUcParenBoth"/>
            </a:pPr>
            <a:r>
              <a:rPr lang="en-CA" sz="26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BREAKOUT ROOM (and return to main meeting) </a:t>
            </a:r>
            <a:r>
              <a:rPr lang="en-CA" sz="2600" i="1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2800350" lvl="5" indent="-514350">
              <a:buAutoNum type="alphaUcParenBoth"/>
            </a:pPr>
            <a:r>
              <a:rPr lang="en-CA" sz="26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MEETING ENTIRELY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2122576"/>
            <a:ext cx="2886052" cy="1527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9" y="7810501"/>
            <a:ext cx="2886053" cy="1803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71500"/>
            <a:ext cx="2133600" cy="2846933"/>
          </a:xfrm>
          <a:prstGeom prst="rect">
            <a:avLst/>
          </a:prstGeom>
          <a:solidFill>
            <a:srgbClr val="689739"/>
          </a:solidFill>
        </p:spPr>
        <p:txBody>
          <a:bodyPr wrap="square" bIns="91440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If you need assistance,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Let us know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1" y="800100"/>
            <a:ext cx="1032257" cy="10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4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B118DF6C-EE88-4C87-9BB9-9E3810EB137F}"/>
              </a:ext>
            </a:extLst>
          </p:cNvPr>
          <p:cNvGrpSpPr/>
          <p:nvPr/>
        </p:nvGrpSpPr>
        <p:grpSpPr>
          <a:xfrm>
            <a:off x="-25831" y="8724900"/>
            <a:ext cx="18313831" cy="1562100"/>
            <a:chOff x="0" y="0"/>
            <a:chExt cx="4050101" cy="629939"/>
          </a:xfrm>
          <a:solidFill>
            <a:srgbClr val="00295B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856B0733-BC1B-4FD6-8B74-86F280820162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08E4AC48-8483-49A8-BD26-26FD4B0634B9}"/>
              </a:ext>
            </a:extLst>
          </p:cNvPr>
          <p:cNvSpPr txBox="1"/>
          <p:nvPr/>
        </p:nvSpPr>
        <p:spPr>
          <a:xfrm>
            <a:off x="990600" y="1409700"/>
            <a:ext cx="15773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NOTE ON CONFIDENTIALITY…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D76323-617D-47CD-88B9-C92DE0DF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9113"/>
            <a:ext cx="3886200" cy="854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0682" y="3690194"/>
            <a:ext cx="1402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All conversations, promotion material, and sample dossiers/pre-applications are considered </a:t>
            </a:r>
            <a:r>
              <a:rPr lang="en-US" sz="4400" b="1" dirty="0">
                <a:solidFill>
                  <a:srgbClr val="002060"/>
                </a:solidFill>
              </a:rPr>
              <a:t>highly confidential</a:t>
            </a:r>
            <a:r>
              <a:rPr lang="en-US" sz="4400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en-US" sz="4400" dirty="0">
              <a:solidFill>
                <a:srgbClr val="002060"/>
              </a:solidFill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This is to protect our faculty, their work, and the integrity of the process. </a:t>
            </a:r>
          </a:p>
        </p:txBody>
      </p:sp>
    </p:spTree>
    <p:extLst>
      <p:ext uri="{BB962C8B-B14F-4D97-AF65-F5344CB8AC3E}">
        <p14:creationId xmlns:p14="http://schemas.microsoft.com/office/powerpoint/2010/main" val="1555231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3"/>
            <a:ext cx="18282834" cy="1749638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914400" y="477947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DEBRIEF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" y="2462141"/>
            <a:ext cx="1516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</a:rPr>
              <a:t>Read the promotion manual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</a:rPr>
              <a:t>Book dedicated time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</a:rPr>
              <a:t>Review pre-application SAMPLES 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2060"/>
                </a:solidFill>
              </a:rPr>
              <a:t>(provided by request: </a:t>
            </a:r>
            <a:r>
              <a:rPr lang="en-US" sz="4400" dirty="0">
                <a:solidFill>
                  <a:srgbClr val="002060"/>
                </a:solidFill>
                <a:hlinkClick r:id="rId4"/>
              </a:rPr>
              <a:t>dfcm.promotion@utoronto.ca</a:t>
            </a:r>
            <a:r>
              <a:rPr lang="en-US" sz="4400" dirty="0">
                <a:solidFill>
                  <a:srgbClr val="002060"/>
                </a:solidFill>
              </a:rPr>
              <a:t>)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</a:rPr>
              <a:t>Make sure your CV &amp; Teaching Dossier are updated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</a:rPr>
              <a:t>Collect TES </a:t>
            </a:r>
            <a:r>
              <a:rPr lang="en-US" sz="4400" dirty="0">
                <a:solidFill>
                  <a:srgbClr val="002060"/>
                </a:solidFill>
                <a:sym typeface="Wingdings" panose="05000000000000000000" pitchFamily="2" charset="2"/>
              </a:rPr>
              <a:t> data summary table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</a:rPr>
              <a:t>Try to secure administrative support if possible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4305300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55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629400" cy="10287000"/>
          </a:xfrm>
          <a:prstGeom prst="rect">
            <a:avLst/>
          </a:prstGeom>
          <a:solidFill>
            <a:srgbClr val="00295B"/>
          </a:solidFill>
        </p:spPr>
      </p:sp>
      <p:sp>
        <p:nvSpPr>
          <p:cNvPr id="3" name="TextBox 3"/>
          <p:cNvSpPr txBox="1"/>
          <p:nvPr/>
        </p:nvSpPr>
        <p:spPr>
          <a:xfrm>
            <a:off x="1167246" y="2223295"/>
            <a:ext cx="4294907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500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39000" y="952500"/>
            <a:ext cx="10515600" cy="869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1. SUBMIT YOUR PRE-APPLICATION: </a:t>
            </a:r>
            <a:r>
              <a:rPr lang="en-US" sz="3200" b="1" dirty="0">
                <a:solidFill>
                  <a:srgbClr val="FF0000"/>
                </a:solidFill>
              </a:rPr>
              <a:t>APRIL 30,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Applications should be submitted electronically to Sarah </a:t>
            </a:r>
            <a:r>
              <a:rPr lang="en-US" sz="2600" dirty="0" err="1">
                <a:solidFill>
                  <a:srgbClr val="002060"/>
                </a:solidFill>
              </a:rPr>
              <a:t>Letovsky</a:t>
            </a:r>
            <a:r>
              <a:rPr lang="en-US" sz="2600" dirty="0">
                <a:solidFill>
                  <a:srgbClr val="002060"/>
                </a:solidFill>
              </a:rPr>
              <a:t> by email: </a:t>
            </a:r>
            <a:r>
              <a:rPr lang="en-US" sz="2600" u="sng" dirty="0">
                <a:solidFill>
                  <a:srgbClr val="002060"/>
                </a:solidFill>
                <a:hlinkClick r:id="rId3"/>
              </a:rPr>
              <a:t>dfcm.promotion@utoronto.ca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Make sure you’re following the pre-application SUBMISSION FORMAT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i="1" dirty="0">
                <a:solidFill>
                  <a:srgbClr val="002060"/>
                </a:solidFill>
              </a:rPr>
              <a:t>(in 1 PDF file - full submission instructions provided on page 1 of the pre-application template)</a:t>
            </a:r>
            <a:endParaRPr lang="en-US" sz="2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Review carefully and ensure ALL the items are included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2. RECOMMENDATION &amp; FEEDBACK FROM THE DPC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Following review by the Department Promotions Committee (DPC), a formal letter will be sent to the candidate providing the recommendations along with feedback specific on the application and academic activities.</a:t>
            </a:r>
            <a:endParaRPr lang="en-US" sz="2600" b="1" dirty="0">
              <a:solidFill>
                <a:srgbClr val="002060"/>
              </a:solidFill>
            </a:endParaRPr>
          </a:p>
          <a:p>
            <a:pPr lvl="0"/>
            <a:endParaRPr lang="en-US" sz="2800" b="1" dirty="0">
              <a:solidFill>
                <a:srgbClr val="002060"/>
              </a:solidFill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3. WORKSHOP #3: </a:t>
            </a:r>
            <a:r>
              <a:rPr lang="en-CA" sz="3200" b="1" dirty="0">
                <a:solidFill>
                  <a:srgbClr val="002060"/>
                </a:solidFill>
              </a:rPr>
              <a:t>May 28, 2021 – 2:30 – 4:30pm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002060"/>
                </a:solidFill>
              </a:rPr>
              <a:t>Please reserve this time in your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002060"/>
                </a:solidFill>
              </a:rPr>
              <a:t>Registration</a:t>
            </a:r>
            <a:r>
              <a:rPr lang="en-US" sz="2600" dirty="0">
                <a:solidFill>
                  <a:srgbClr val="002060"/>
                </a:solidFill>
              </a:rPr>
              <a:t> link to be sent to confirmed candidates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This workshop will outline the components of the full promotion dossier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Overview of important documents such as the letter to the Chair, and reflective statement</a:t>
            </a:r>
          </a:p>
          <a:p>
            <a:pPr lvl="1"/>
            <a:endParaRPr lang="en-US" sz="2300" b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8E66E9C-D671-4CFA-A3D4-171723706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1"/>
            <a:ext cx="3886200" cy="854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05300"/>
            <a:ext cx="3250793" cy="32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7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458" y="647700"/>
            <a:ext cx="8185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295B"/>
                </a:solidFill>
              </a:rPr>
              <a:t>FINAL 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52700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6548352"/>
            <a:ext cx="1142787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295B"/>
                </a:solidFill>
              </a:rPr>
              <a:t>Thank you for joining us!</a:t>
            </a:r>
          </a:p>
          <a:p>
            <a:pPr algn="ctr"/>
            <a:endParaRPr lang="en-US" sz="2800" dirty="0">
              <a:solidFill>
                <a:srgbClr val="00295B"/>
              </a:solidFill>
            </a:endParaRPr>
          </a:p>
          <a:p>
            <a:pPr algn="ctr"/>
            <a:r>
              <a:rPr lang="en-US" sz="3400" dirty="0">
                <a:solidFill>
                  <a:srgbClr val="00295B"/>
                </a:solidFill>
              </a:rPr>
              <a:t>Please tell us how we did – feedback survey to be sent via email</a:t>
            </a:r>
          </a:p>
          <a:p>
            <a:pPr algn="ctr"/>
            <a:r>
              <a:rPr lang="en-US" sz="3400" dirty="0">
                <a:solidFill>
                  <a:srgbClr val="00295B"/>
                </a:solidFill>
              </a:rPr>
              <a:t>Visit our website for promotion resources: </a:t>
            </a:r>
          </a:p>
          <a:p>
            <a:pPr algn="ctr"/>
            <a:r>
              <a:rPr lang="en-US" sz="3400" dirty="0">
                <a:solidFill>
                  <a:srgbClr val="00295B"/>
                </a:solidFill>
                <a:hlinkClick r:id="rId4"/>
              </a:rPr>
              <a:t>https://www.dfcm.utoronto.ca/senior-promotion</a:t>
            </a:r>
            <a:r>
              <a:rPr lang="en-US" sz="3400" dirty="0">
                <a:solidFill>
                  <a:srgbClr val="00295B"/>
                </a:solidFill>
              </a:rPr>
              <a:t>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9C0AA1ED-F39A-472E-A72C-C514D9036B63}"/>
              </a:ext>
            </a:extLst>
          </p:cNvPr>
          <p:cNvGrpSpPr/>
          <p:nvPr/>
        </p:nvGrpSpPr>
        <p:grpSpPr>
          <a:xfrm>
            <a:off x="-25831" y="0"/>
            <a:ext cx="18313831" cy="2019300"/>
            <a:chOff x="0" y="0"/>
            <a:chExt cx="4050101" cy="629939"/>
          </a:xfrm>
          <a:solidFill>
            <a:srgbClr val="00295B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5C75D0E-6580-4AB4-9135-72AD5B703A45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8B97E716-2BE4-4C34-A3F3-18D5CFCB64F7}"/>
              </a:ext>
            </a:extLst>
          </p:cNvPr>
          <p:cNvSpPr txBox="1"/>
          <p:nvPr/>
        </p:nvSpPr>
        <p:spPr>
          <a:xfrm>
            <a:off x="1066800" y="571500"/>
            <a:ext cx="15773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NOW YOU WILL HAVE…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8E2E8FF-F79B-498B-9FC7-CD3C32082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01FAE50-59F4-47FF-A901-450A8CBC7CCB}"/>
              </a:ext>
            </a:extLst>
          </p:cNvPr>
          <p:cNvSpPr txBox="1"/>
          <p:nvPr/>
        </p:nvSpPr>
        <p:spPr>
          <a:xfrm>
            <a:off x="838200" y="2607945"/>
            <a:ext cx="15468600" cy="59093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endParaRPr lang="en-US" sz="3200" dirty="0">
              <a:solidFill>
                <a:srgbClr val="00295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rgbClr val="00295B"/>
                </a:solidFill>
              </a:rPr>
              <a:t>Reviewed the Manual for Academic Promotion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CA" sz="3200" dirty="0">
              <a:solidFill>
                <a:srgbClr val="00295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CA" sz="3200" dirty="0">
                <a:solidFill>
                  <a:srgbClr val="00295B"/>
                </a:solidFill>
              </a:rPr>
              <a:t>Taken a look at the pre-application template</a:t>
            </a:r>
            <a:endParaRPr lang="en-US" sz="3200" dirty="0">
              <a:solidFill>
                <a:srgbClr val="00295B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00295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rgbClr val="00295B"/>
                </a:solidFill>
              </a:rPr>
              <a:t>Met with your respective </a:t>
            </a:r>
            <a:r>
              <a:rPr lang="en-US" sz="3200" b="1" dirty="0">
                <a:solidFill>
                  <a:srgbClr val="00295B"/>
                </a:solidFill>
              </a:rPr>
              <a:t>Chief/Division Director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295B"/>
                </a:solidFill>
              </a:rPr>
              <a:t>This meeting is mandatory: to ensure your Chief is in support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295B"/>
                </a:solidFill>
              </a:rPr>
              <a:t>Confirmation required in the pre-application</a:t>
            </a:r>
          </a:p>
          <a:p>
            <a:pPr lvl="1">
              <a:defRPr/>
            </a:pPr>
            <a:endParaRPr lang="en-US" sz="3200" dirty="0">
              <a:solidFill>
                <a:srgbClr val="00295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rgbClr val="00295B"/>
                </a:solidFill>
              </a:rPr>
              <a:t>Met with </a:t>
            </a:r>
            <a:r>
              <a:rPr lang="en-US" sz="3200" b="1" dirty="0">
                <a:solidFill>
                  <a:srgbClr val="00295B"/>
                </a:solidFill>
              </a:rPr>
              <a:t>Dr. David White, DPC Chair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295B"/>
                </a:solidFill>
              </a:rPr>
              <a:t>This meeting is mandatory: to discuss readiness for promotion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295B"/>
                </a:solidFill>
              </a:rPr>
              <a:t>Confirmation required in the pre-application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3519487"/>
            <a:ext cx="40862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7050" r="-168" b="3152"/>
          <a:stretch/>
        </p:blipFill>
        <p:spPr>
          <a:xfrm>
            <a:off x="713874" y="723901"/>
            <a:ext cx="16758802" cy="8915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8074" y="4762500"/>
            <a:ext cx="6733674" cy="4116830"/>
            <a:chOff x="0" y="0"/>
            <a:chExt cx="8183313" cy="5489106"/>
          </a:xfrm>
          <a:solidFill>
            <a:srgbClr val="00295B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8183313" cy="5489106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886208" y="1890985"/>
              <a:ext cx="5912864" cy="170713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6000" spc="32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PRE-APPLICATION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00295B"/>
          </a:solidFill>
        </p:spPr>
      </p:sp>
      <p:sp>
        <p:nvSpPr>
          <p:cNvPr id="3" name="TextBox 3"/>
          <p:cNvSpPr txBox="1"/>
          <p:nvPr/>
        </p:nvSpPr>
        <p:spPr>
          <a:xfrm>
            <a:off x="1600200" y="2424163"/>
            <a:ext cx="6665614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 dirty="0">
                <a:solidFill>
                  <a:srgbClr val="F6F6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OF THE PRE-APPLICATION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34600" y="1103932"/>
            <a:ext cx="7315200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you a strong framework and starting point to build out your full dossier</a:t>
            </a: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Department Promotions Committee (DPC) to make a recommendation</a:t>
            </a:r>
          </a:p>
          <a:p>
            <a:pPr>
              <a:lnSpc>
                <a:spcPts val="4480"/>
              </a:lnSpc>
            </a:pPr>
            <a:endParaRPr lang="en-US" sz="35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on your promotion platform/scholarly works</a:t>
            </a: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your chance of success</a:t>
            </a: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 you with a mentor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8E66E9C-D671-4CFA-A3D4-171723706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1"/>
            <a:ext cx="3886200" cy="854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34026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7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2"/>
            <a:ext cx="18282834" cy="1946516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1059697" y="477261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PRE-APPLICATION PROCESS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409740"/>
            <a:ext cx="124597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400" dirty="0">
                <a:solidFill>
                  <a:srgbClr val="00295B"/>
                </a:solidFill>
              </a:rPr>
              <a:t>Pre-Applications are due on </a:t>
            </a:r>
            <a:r>
              <a:rPr lang="en-US" altLang="en-US" sz="3400" b="1" dirty="0">
                <a:solidFill>
                  <a:srgbClr val="00295B"/>
                </a:solidFill>
              </a:rPr>
              <a:t>April 30,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400" dirty="0">
                <a:solidFill>
                  <a:srgbClr val="00295B"/>
                </a:solidFill>
              </a:rPr>
              <a:t>Once submitted, they are </a:t>
            </a:r>
            <a:r>
              <a:rPr lang="en-US" altLang="en-US" sz="3400" b="1" dirty="0">
                <a:solidFill>
                  <a:srgbClr val="00295B"/>
                </a:solidFill>
              </a:rPr>
              <a:t>reviewed</a:t>
            </a:r>
            <a:r>
              <a:rPr lang="en-US" altLang="en-US" sz="3400" dirty="0">
                <a:solidFill>
                  <a:srgbClr val="00295B"/>
                </a:solidFill>
              </a:rPr>
              <a:t> by assigned members of our promotions committee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400" dirty="0">
                <a:solidFill>
                  <a:srgbClr val="00295B"/>
                </a:solidFill>
              </a:rPr>
              <a:t>Each member presents their recommendation to the committee for discussion (</a:t>
            </a:r>
            <a:r>
              <a:rPr lang="en-US" altLang="en-US" sz="3400" b="1" dirty="0">
                <a:solidFill>
                  <a:srgbClr val="00295B"/>
                </a:solidFill>
              </a:rPr>
              <a:t>support to go forward or defer</a:t>
            </a:r>
            <a:r>
              <a:rPr lang="en-US" altLang="en-US" sz="3400" dirty="0">
                <a:solidFill>
                  <a:srgbClr val="00295B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400" dirty="0">
                <a:solidFill>
                  <a:srgbClr val="00295B"/>
                </a:solidFill>
              </a:rPr>
              <a:t>A </a:t>
            </a:r>
            <a:r>
              <a:rPr lang="en-US" altLang="en-US" sz="3400" b="1" dirty="0">
                <a:solidFill>
                  <a:srgbClr val="00295B"/>
                </a:solidFill>
              </a:rPr>
              <a:t>letter</a:t>
            </a:r>
            <a:r>
              <a:rPr lang="en-US" altLang="en-US" sz="3400" dirty="0">
                <a:solidFill>
                  <a:srgbClr val="00295B"/>
                </a:solidFill>
              </a:rPr>
              <a:t> is sent to the candidate with feedback and a recommendation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400" dirty="0">
                <a:solidFill>
                  <a:srgbClr val="00295B"/>
                </a:solidFill>
              </a:rPr>
              <a:t>Candidates approved to go forward based on their pre-application are invited to workshop #3 (May 28, 2021)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400" dirty="0">
                <a:solidFill>
                  <a:srgbClr val="00295B"/>
                </a:solidFill>
              </a:rPr>
              <a:t>Each candidate supported to go forward is assigned a </a:t>
            </a:r>
            <a:r>
              <a:rPr lang="en-US" altLang="en-US" sz="3400" b="1" dirty="0">
                <a:solidFill>
                  <a:srgbClr val="00295B"/>
                </a:solidFill>
              </a:rPr>
              <a:t>faculty advisor/mentor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400" dirty="0">
                <a:solidFill>
                  <a:srgbClr val="00295B"/>
                </a:solidFill>
              </a:rPr>
              <a:t>Final dossier due: </a:t>
            </a:r>
            <a:r>
              <a:rPr lang="en-US" altLang="en-US" sz="3400" b="1" dirty="0">
                <a:solidFill>
                  <a:srgbClr val="FF0000"/>
                </a:solidFill>
              </a:rPr>
              <a:t>week of September 6 - 10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46" y="3543300"/>
            <a:ext cx="4227749" cy="42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90331932-A9A3-4D88-8E62-FDC655034DF9}"/>
              </a:ext>
            </a:extLst>
          </p:cNvPr>
          <p:cNvGrpSpPr/>
          <p:nvPr/>
        </p:nvGrpSpPr>
        <p:grpSpPr>
          <a:xfrm>
            <a:off x="5166" y="-5812"/>
            <a:ext cx="18282834" cy="1946516"/>
            <a:chOff x="0" y="0"/>
            <a:chExt cx="4050101" cy="629939"/>
          </a:xfrm>
          <a:solidFill>
            <a:srgbClr val="00295B"/>
          </a:solidFill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0D39BF-F0DA-4345-A59E-E2B79B44BD59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1F023C77-F293-410E-9207-42B35CA34BA7}"/>
              </a:ext>
            </a:extLst>
          </p:cNvPr>
          <p:cNvSpPr txBox="1"/>
          <p:nvPr/>
        </p:nvSpPr>
        <p:spPr>
          <a:xfrm>
            <a:off x="1059697" y="477261"/>
            <a:ext cx="1057919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PRE-APPLICATION OVERVIEW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220721F-1DD6-42AF-B664-FC2F1BF5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3886200" cy="854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703283"/>
            <a:ext cx="1021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295B"/>
                </a:solidFill>
              </a:rPr>
              <a:t>The following documents are required:</a:t>
            </a:r>
          </a:p>
          <a:p>
            <a:r>
              <a:rPr lang="en-US" altLang="en-US" sz="3200" dirty="0">
                <a:solidFill>
                  <a:srgbClr val="00295B"/>
                </a:solidFill>
              </a:rPr>
              <a:t> </a:t>
            </a:r>
          </a:p>
          <a:p>
            <a:pPr lvl="2">
              <a:buFontTx/>
              <a:buAutoNum type="arabicPeriod"/>
            </a:pPr>
            <a:r>
              <a:rPr lang="en-US" altLang="en-US" sz="3200" dirty="0">
                <a:solidFill>
                  <a:srgbClr val="00295B"/>
                </a:solidFill>
              </a:rPr>
              <a:t>   Application form</a:t>
            </a:r>
          </a:p>
          <a:p>
            <a:pPr lvl="2">
              <a:buFontTx/>
              <a:buAutoNum type="arabicPeriod"/>
            </a:pPr>
            <a:r>
              <a:rPr lang="en-US" altLang="en-US" sz="3200" dirty="0">
                <a:solidFill>
                  <a:srgbClr val="00295B"/>
                </a:solidFill>
              </a:rPr>
              <a:t>   Identified areas of excellence or competence (3)</a:t>
            </a:r>
          </a:p>
          <a:p>
            <a:pPr lvl="2">
              <a:buFontTx/>
              <a:buAutoNum type="arabicPeriod"/>
            </a:pPr>
            <a:r>
              <a:rPr lang="en-US" altLang="en-US" sz="3200" dirty="0">
                <a:solidFill>
                  <a:srgbClr val="00295B"/>
                </a:solidFill>
              </a:rPr>
              <a:t>   Identified scholarly pieces of work (5)</a:t>
            </a:r>
          </a:p>
          <a:p>
            <a:pPr lvl="2">
              <a:buFontTx/>
              <a:buAutoNum type="arabicPeriod"/>
            </a:pPr>
            <a:r>
              <a:rPr lang="en-US" altLang="en-US" sz="3200" dirty="0">
                <a:solidFill>
                  <a:srgbClr val="00295B"/>
                </a:solidFill>
              </a:rPr>
              <a:t>   CV</a:t>
            </a:r>
          </a:p>
          <a:p>
            <a:pPr lvl="2">
              <a:buFontTx/>
              <a:buAutoNum type="arabicPeriod"/>
            </a:pPr>
            <a:r>
              <a:rPr lang="en-US" altLang="en-US" sz="3200" dirty="0">
                <a:solidFill>
                  <a:srgbClr val="00295B"/>
                </a:solidFill>
              </a:rPr>
              <a:t>   Teaching Dossier</a:t>
            </a:r>
          </a:p>
          <a:p>
            <a:pPr lvl="2">
              <a:buFontTx/>
              <a:buAutoNum type="arabicPeriod"/>
            </a:pPr>
            <a:r>
              <a:rPr lang="en-US" altLang="en-US" sz="3200" dirty="0">
                <a:solidFill>
                  <a:srgbClr val="00295B"/>
                </a:solidFill>
              </a:rPr>
              <a:t>   Teaching data summary report</a:t>
            </a:r>
          </a:p>
          <a:p>
            <a:pPr>
              <a:buFontTx/>
              <a:buAutoNum type="arabicPeriod"/>
            </a:pPr>
            <a:endParaRPr lang="en-US" altLang="en-US" sz="3200" dirty="0">
              <a:solidFill>
                <a:srgbClr val="00295B"/>
              </a:solidFill>
            </a:endParaRPr>
          </a:p>
          <a:p>
            <a:pPr algn="ctr"/>
            <a:r>
              <a:rPr lang="en-US" altLang="en-US" sz="3200" b="1" dirty="0">
                <a:solidFill>
                  <a:srgbClr val="00295B"/>
                </a:solidFill>
              </a:rPr>
              <a:t>Sample Pre-Applications AND dossiers can be provided by request: </a:t>
            </a:r>
            <a:r>
              <a:rPr lang="en-US" altLang="en-US" sz="3200" b="1" dirty="0">
                <a:solidFill>
                  <a:srgbClr val="00295B"/>
                </a:solidFill>
                <a:hlinkClick r:id="rId4"/>
              </a:rPr>
              <a:t>dfcm.promotion@utoronto.ca</a:t>
            </a:r>
            <a:r>
              <a:rPr lang="en-US" altLang="en-US" sz="3200" b="1" dirty="0">
                <a:solidFill>
                  <a:srgbClr val="00295B"/>
                </a:solidFill>
              </a:rPr>
              <a:t> </a:t>
            </a: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! CONFIDENTIAL: Do not share/distribute !</a:t>
            </a:r>
          </a:p>
        </p:txBody>
      </p:sp>
      <p:grpSp>
        <p:nvGrpSpPr>
          <p:cNvPr id="9" name="Group 2"/>
          <p:cNvGrpSpPr/>
          <p:nvPr/>
        </p:nvGrpSpPr>
        <p:grpSpPr>
          <a:xfrm>
            <a:off x="11638894" y="2703283"/>
            <a:ext cx="5810906" cy="6214776"/>
            <a:chOff x="0" y="0"/>
            <a:chExt cx="6417930" cy="7045877"/>
          </a:xfrm>
          <a:solidFill>
            <a:srgbClr val="00295B"/>
          </a:solidFill>
        </p:grpSpPr>
        <p:sp>
          <p:nvSpPr>
            <p:cNvPr id="10" name="AutoShape 3"/>
            <p:cNvSpPr/>
            <p:nvPr/>
          </p:nvSpPr>
          <p:spPr>
            <a:xfrm>
              <a:off x="0" y="0"/>
              <a:ext cx="6417930" cy="7045877"/>
            </a:xfrm>
            <a:prstGeom prst="rect">
              <a:avLst/>
            </a:prstGeom>
            <a:grpFill/>
          </p:spPr>
        </p:sp>
        <p:sp>
          <p:nvSpPr>
            <p:cNvPr id="11" name="TextBox 5"/>
            <p:cNvSpPr txBox="1"/>
            <p:nvPr/>
          </p:nvSpPr>
          <p:spPr>
            <a:xfrm>
              <a:off x="293684" y="2490527"/>
              <a:ext cx="5818538" cy="196276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8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Where do I find </a:t>
              </a:r>
            </a:p>
            <a:p>
              <a:pPr>
                <a:lnSpc>
                  <a:spcPts val="4480"/>
                </a:lnSpc>
              </a:pPr>
              <a:r>
                <a:rPr lang="en-US" sz="3800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pre-application template?</a:t>
              </a: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305708" y="5051712"/>
              <a:ext cx="5999506" cy="139574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600" spc="21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Download the 2021-22 template </a:t>
              </a:r>
            </a:p>
            <a:p>
              <a:pPr>
                <a:lnSpc>
                  <a:spcPts val="3150"/>
                </a:lnSpc>
              </a:pPr>
              <a:r>
                <a:rPr lang="en-US" sz="2600" spc="21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our website:</a:t>
              </a:r>
            </a:p>
            <a:p>
              <a:pPr>
                <a:lnSpc>
                  <a:spcPts val="3150"/>
                </a:lnSpc>
              </a:pPr>
              <a:r>
                <a:rPr lang="en-US" sz="2000" spc="21" dirty="0">
                  <a:solidFill>
                    <a:srgbClr val="F6F6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https://www.dfcm.utoronto.ca/senior-promotion 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3055324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9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B118DF6C-EE88-4C87-9BB9-9E3810EB137F}"/>
              </a:ext>
            </a:extLst>
          </p:cNvPr>
          <p:cNvGrpSpPr/>
          <p:nvPr/>
        </p:nvGrpSpPr>
        <p:grpSpPr>
          <a:xfrm>
            <a:off x="-25831" y="8724900"/>
            <a:ext cx="18313831" cy="1562100"/>
            <a:chOff x="0" y="0"/>
            <a:chExt cx="4050101" cy="629939"/>
          </a:xfrm>
          <a:solidFill>
            <a:srgbClr val="00295B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856B0733-BC1B-4FD6-8B74-86F280820162}"/>
                </a:ext>
              </a:extLst>
            </p:cNvPr>
            <p:cNvSpPr/>
            <p:nvPr/>
          </p:nvSpPr>
          <p:spPr>
            <a:xfrm>
              <a:off x="0" y="0"/>
              <a:ext cx="4050100" cy="629939"/>
            </a:xfrm>
            <a:custGeom>
              <a:avLst/>
              <a:gdLst/>
              <a:ahLst/>
              <a:cxnLst/>
              <a:rect l="l" t="t" r="r" b="b"/>
              <a:pathLst>
                <a:path w="4050100" h="629939">
                  <a:moveTo>
                    <a:pt x="0" y="0"/>
                  </a:moveTo>
                  <a:lnTo>
                    <a:pt x="4050100" y="0"/>
                  </a:lnTo>
                  <a:lnTo>
                    <a:pt x="4050100" y="629939"/>
                  </a:lnTo>
                  <a:lnTo>
                    <a:pt x="0" y="629939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11">
            <a:extLst>
              <a:ext uri="{FF2B5EF4-FFF2-40B4-BE49-F238E27FC236}">
                <a16:creationId xmlns:a16="http://schemas.microsoft.com/office/drawing/2014/main" id="{08E4AC48-8483-49A8-BD26-26FD4B0634B9}"/>
              </a:ext>
            </a:extLst>
          </p:cNvPr>
          <p:cNvSpPr txBox="1"/>
          <p:nvPr/>
        </p:nvSpPr>
        <p:spPr>
          <a:xfrm>
            <a:off x="914400" y="800100"/>
            <a:ext cx="15773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 spc="56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DAVID WHITE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D76323-617D-47CD-88B9-C92DE0DF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9113"/>
            <a:ext cx="3886200" cy="85498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B520F41-CB36-43E4-BC69-9B747CBDD044}"/>
              </a:ext>
            </a:extLst>
          </p:cNvPr>
          <p:cNvSpPr txBox="1"/>
          <p:nvPr/>
        </p:nvSpPr>
        <p:spPr>
          <a:xfrm>
            <a:off x="1066800" y="3033821"/>
            <a:ext cx="15155779" cy="49244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OF:</a:t>
            </a:r>
          </a:p>
          <a:p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MEDICINE CV TEMPLATE</a:t>
            </a:r>
          </a:p>
          <a:p>
            <a:pPr marL="742950" indent="-742950">
              <a:buFont typeface="+mj-lt"/>
              <a:buAutoNum type="arabicPeriod"/>
            </a:pPr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FOR ACADEMIC PROMOTION</a:t>
            </a:r>
          </a:p>
          <a:p>
            <a:pPr marL="742950" indent="-742950">
              <a:buFont typeface="+mj-lt"/>
              <a:buAutoNum type="arabicPeriod"/>
            </a:pPr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spc="21" dirty="0">
              <a:solidFill>
                <a:srgbClr val="002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spc="21" dirty="0">
                <a:solidFill>
                  <a:srgbClr val="002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can be found on our website: https://www.dfcm.utoronto.ca/senior-promotion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3619500"/>
            <a:ext cx="2642774" cy="26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7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2483</Words>
  <Application>Microsoft Macintosh PowerPoint</Application>
  <PresentationFormat>Custom</PresentationFormat>
  <Paragraphs>381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Open Sauce Bold</vt:lpstr>
      <vt:lpstr>Arial</vt:lpstr>
      <vt:lpstr>Wingdings</vt:lpstr>
      <vt:lpstr>Courier New</vt:lpstr>
      <vt:lpstr>Open Sauce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 KEY CONCEPT KEY CONCEPT</dc:title>
  <dc:creator>Alicia Fung</dc:creator>
  <cp:lastModifiedBy>Sarah Letovsky</cp:lastModifiedBy>
  <cp:revision>135</cp:revision>
  <dcterms:created xsi:type="dcterms:W3CDTF">2006-08-16T00:00:00Z</dcterms:created>
  <dcterms:modified xsi:type="dcterms:W3CDTF">2021-03-26T17:09:21Z</dcterms:modified>
  <dc:identifier>DAEJ2dvcRFI</dc:identifier>
</cp:coreProperties>
</file>